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30"/>
  </p:notesMasterIdLst>
  <p:sldIdLst>
    <p:sldId id="256" r:id="rId2"/>
    <p:sldId id="258" r:id="rId3"/>
    <p:sldId id="257" r:id="rId4"/>
    <p:sldId id="264" r:id="rId5"/>
    <p:sldId id="265" r:id="rId6"/>
    <p:sldId id="266" r:id="rId7"/>
    <p:sldId id="267" r:id="rId8"/>
    <p:sldId id="268" r:id="rId9"/>
    <p:sldId id="269" r:id="rId10"/>
    <p:sldId id="270" r:id="rId11"/>
    <p:sldId id="271" r:id="rId12"/>
    <p:sldId id="262" r:id="rId13"/>
    <p:sldId id="273" r:id="rId14"/>
    <p:sldId id="274" r:id="rId15"/>
    <p:sldId id="278" r:id="rId16"/>
    <p:sldId id="259" r:id="rId17"/>
    <p:sldId id="279" r:id="rId18"/>
    <p:sldId id="280" r:id="rId19"/>
    <p:sldId id="281" r:id="rId20"/>
    <p:sldId id="282" r:id="rId21"/>
    <p:sldId id="284" r:id="rId22"/>
    <p:sldId id="287" r:id="rId23"/>
    <p:sldId id="283" r:id="rId24"/>
    <p:sldId id="285" r:id="rId25"/>
    <p:sldId id="289" r:id="rId26"/>
    <p:sldId id="290" r:id="rId27"/>
    <p:sldId id="291" r:id="rId28"/>
    <p:sldId id="292" r:id="rId2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7FF48119-9424-4EB3-997A-B9EE51DD5FC0}">
          <p14:sldIdLst>
            <p14:sldId id="256"/>
            <p14:sldId id="258"/>
          </p14:sldIdLst>
        </p14:section>
        <p14:section name="스크래치 객체 이동하는 방법" id="{EF8EB068-24AB-4E0A-9A1F-024EDA387E79}">
          <p14:sldIdLst>
            <p14:sldId id="257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62"/>
            <p14:sldId id="273"/>
            <p14:sldId id="274"/>
            <p14:sldId id="278"/>
          </p14:sldIdLst>
        </p14:section>
        <p14:section name="Turtle 모듈에서 객체 이동하는 방법" id="{F96D739F-923D-41CA-A83A-F20DF4D8405A}">
          <p14:sldIdLst>
            <p14:sldId id="259"/>
            <p14:sldId id="279"/>
            <p14:sldId id="280"/>
            <p14:sldId id="281"/>
            <p14:sldId id="282"/>
            <p14:sldId id="284"/>
            <p14:sldId id="287"/>
            <p14:sldId id="283"/>
            <p14:sldId id="285"/>
            <p14:sldId id="289"/>
            <p14:sldId id="290"/>
            <p14:sldId id="291"/>
            <p14:sldId id="29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115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720" autoAdjust="0"/>
    <p:restoredTop sz="94660"/>
  </p:normalViewPr>
  <p:slideViewPr>
    <p:cSldViewPr snapToGrid="0" showGuides="1">
      <p:cViewPr>
        <p:scale>
          <a:sx n="125" d="100"/>
          <a:sy n="125" d="100"/>
        </p:scale>
        <p:origin x="3408" y="768"/>
      </p:cViewPr>
      <p:guideLst>
        <p:guide orient="horz" pos="2137"/>
        <p:guide pos="115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08E4DC-C2C2-4CCB-97A1-68137308A20F}" type="datetimeFigureOut">
              <a:rPr lang="ko-KR" altLang="en-US" smtClean="0"/>
              <a:t>2024-05-15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BC11D3-9DC4-4095-BEE8-5C98E0FFAE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63820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2663" y="802299"/>
            <a:ext cx="8638674" cy="2541431"/>
          </a:xfrm>
        </p:spPr>
        <p:txBody>
          <a:bodyPr bIns="0" anchor="b">
            <a:normAutofit/>
          </a:bodyPr>
          <a:lstStyle>
            <a:lvl1pPr algn="l">
              <a:defRPr sz="5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2663" y="3531205"/>
            <a:ext cx="8638674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600" b="0" cap="all" baseline="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cxnSp>
        <p:nvCxnSpPr>
          <p:cNvPr id="15" name="Straight Connector 14"/>
          <p:cNvCxnSpPr>
            <a:cxnSpLocks/>
          </p:cNvCxnSpPr>
          <p:nvPr/>
        </p:nvCxnSpPr>
        <p:spPr>
          <a:xfrm>
            <a:off x="252663" y="3514271"/>
            <a:ext cx="8638674" cy="16934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74122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679" y="100669"/>
            <a:ext cx="8644689" cy="104923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679" y="1281363"/>
            <a:ext cx="8644689" cy="4770518"/>
          </a:xfrm>
        </p:spPr>
        <p:txBody>
          <a:bodyPr anchor="t"/>
          <a:lstStyle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Ø"/>
              <a:defRPr/>
            </a:lvl3pPr>
            <a:lvl4pPr marL="1600200" indent="-228600">
              <a:buFont typeface="Wingdings" panose="05000000000000000000" pitchFamily="2" charset="2"/>
              <a:buChar char="ü"/>
              <a:defRPr/>
            </a:lvl4pPr>
            <a:lvl5pPr marL="2057400" indent="-228600">
              <a:buFont typeface="Wingdings" panose="05000000000000000000" pitchFamily="2" charset="2"/>
              <a:buChar char="v"/>
              <a:defRPr/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cxnSp>
        <p:nvCxnSpPr>
          <p:cNvPr id="33" name="Straight Connector 32"/>
          <p:cNvCxnSpPr>
            <a:cxnSpLocks/>
          </p:cNvCxnSpPr>
          <p:nvPr/>
        </p:nvCxnSpPr>
        <p:spPr>
          <a:xfrm>
            <a:off x="258679" y="1149904"/>
            <a:ext cx="864468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388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015734"/>
            <a:ext cx="9144000" cy="407952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t="1538" r="12500" b="-1538"/>
          <a:stretch/>
        </p:blipFill>
        <p:spPr>
          <a:xfrm>
            <a:off x="-1" y="6095253"/>
            <a:ext cx="9144001" cy="774727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>
            <a:off x="0" y="6101127"/>
            <a:ext cx="9144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43491" y="804520"/>
            <a:ext cx="6571343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3491" y="2015733"/>
            <a:ext cx="6571343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646542" y="330370"/>
            <a:ext cx="2368292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1A937-BF51-4322-A6CA-DEB538E7E086}" type="datetime1">
              <a:rPr lang="ko-KR" altLang="en-US" smtClean="0"/>
              <a:t>2024-05-15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43491" y="329308"/>
            <a:ext cx="4034004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7725" y="798973"/>
            <a:ext cx="795746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8479F7DA-7806-4DDC-B013-781AF7A77E08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E3CAEAC4-C6B5-5C1D-B443-C716D040973D}"/>
              </a:ext>
            </a:extLst>
          </p:cNvPr>
          <p:cNvSpPr txBox="1">
            <a:spLocks/>
          </p:cNvSpPr>
          <p:nvPr userDrawn="1"/>
        </p:nvSpPr>
        <p:spPr>
          <a:xfrm>
            <a:off x="8348255" y="6366403"/>
            <a:ext cx="795746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r" defTabSz="457200" rtl="0" eaLnBrk="1" latinLnBrk="0" hangingPunct="1"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479F7DA-7806-4DDC-B013-781AF7A77E08}" type="slidenum">
              <a:rPr lang="ko-KR" altLang="en-US" b="1" smtClean="0">
                <a:solidFill>
                  <a:schemeClr val="bg1"/>
                </a:solidFill>
              </a:rPr>
              <a:pPr/>
              <a:t>‹#›</a:t>
            </a:fld>
            <a:endParaRPr lang="ko-KR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60608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</p:sldLayoutIdLst>
  <p:hf hdr="0" ftr="0" dt="0"/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685800" rtl="0" eaLnBrk="1" latinLnBrk="1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6858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6858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6858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6858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3F1606-32DE-F550-2AE0-1D48BE005F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0711" y="802299"/>
            <a:ext cx="8626642" cy="2541431"/>
          </a:xfrm>
        </p:spPr>
        <p:txBody>
          <a:bodyPr anchor="b">
            <a:normAutofit/>
          </a:bodyPr>
          <a:lstStyle/>
          <a:p>
            <a:pPr algn="ctr"/>
            <a:r>
              <a:rPr lang="en-US" altLang="ko-KR" b="1" dirty="0"/>
              <a:t>12. Turtle </a:t>
            </a:r>
            <a:r>
              <a:rPr lang="ko-KR" altLang="en-US" b="1" dirty="0"/>
              <a:t>모듈 소개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FE6CD68-C69D-E2A6-253A-5518BCC5FB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0711" y="3531205"/>
            <a:ext cx="8626642" cy="977621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6B0529-D81D-5DA4-94EA-0DAF519D9575}"/>
              </a:ext>
            </a:extLst>
          </p:cNvPr>
          <p:cNvSpPr txBox="1"/>
          <p:nvPr/>
        </p:nvSpPr>
        <p:spPr>
          <a:xfrm>
            <a:off x="270711" y="614824"/>
            <a:ext cx="46022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컴퓨팅적 사고</a:t>
            </a:r>
            <a:r>
              <a:rPr lang="en-US" altLang="ko-KR" dirty="0"/>
              <a:t>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600084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6BFA08-693E-9E1C-AD65-2AB351C23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ko-KR" altLang="en-US" b="1" dirty="0">
                <a:solidFill>
                  <a:srgbClr val="FF0000"/>
                </a:solidFill>
              </a:rPr>
              <a:t>스크래치 객체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DAA7089-7EEB-6D17-5659-73286D8FF7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rgbClr val="0432FF"/>
                </a:solidFill>
                <a:latin typeface="+mn-ea"/>
              </a:rPr>
              <a:t>스크래치</a:t>
            </a:r>
            <a:r>
              <a:rPr lang="en-US" altLang="ko-KR" b="1" dirty="0">
                <a:solidFill>
                  <a:srgbClr val="0432FF"/>
                </a:solidFill>
                <a:latin typeface="+mn-ea"/>
              </a:rPr>
              <a:t> </a:t>
            </a:r>
            <a:r>
              <a:rPr lang="ko-KR" altLang="en-US" b="1" dirty="0">
                <a:solidFill>
                  <a:srgbClr val="0432FF"/>
                </a:solidFill>
                <a:latin typeface="+mn-ea"/>
              </a:rPr>
              <a:t>객체 이동하는 방법</a:t>
            </a:r>
            <a:endParaRPr lang="en-US" altLang="ko-KR" b="1" dirty="0">
              <a:solidFill>
                <a:srgbClr val="0432FF"/>
              </a:solidFill>
              <a:latin typeface="+mn-ea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3F6D1B5-F454-F128-C666-55EA9D59B1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090" r="87432" b="19213"/>
          <a:stretch/>
        </p:blipFill>
        <p:spPr>
          <a:xfrm>
            <a:off x="258678" y="1736124"/>
            <a:ext cx="1409483" cy="430422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48F2D83-8918-F689-2107-7944BB66202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449" b="63619"/>
          <a:stretch/>
        </p:blipFill>
        <p:spPr>
          <a:xfrm>
            <a:off x="1835150" y="2938893"/>
            <a:ext cx="1666875" cy="85248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26DAC7E-33D3-CEB2-1F58-E5F92B198C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3169"/>
          <a:stretch/>
        </p:blipFill>
        <p:spPr>
          <a:xfrm>
            <a:off x="1835150" y="1845467"/>
            <a:ext cx="1666875" cy="8524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8778586-F133-DDAA-C61F-06B217432217}"/>
              </a:ext>
            </a:extLst>
          </p:cNvPr>
          <p:cNvSpPr txBox="1"/>
          <p:nvPr/>
        </p:nvSpPr>
        <p:spPr>
          <a:xfrm>
            <a:off x="3506616" y="1948546"/>
            <a:ext cx="42707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이동하기 블록과 유사하게</a:t>
            </a:r>
            <a:r>
              <a:rPr lang="en-US" altLang="ko-KR" dirty="0"/>
              <a:t>, </a:t>
            </a:r>
          </a:p>
          <a:p>
            <a:r>
              <a:rPr lang="en-US" altLang="ko-KR" dirty="0"/>
              <a:t>x</a:t>
            </a:r>
            <a:r>
              <a:rPr lang="ko-KR" altLang="en-US" dirty="0"/>
              <a:t>좌표</a:t>
            </a:r>
            <a:r>
              <a:rPr lang="en-US" altLang="ko-KR" dirty="0"/>
              <a:t> (</a:t>
            </a:r>
            <a:r>
              <a:rPr lang="ko-KR" altLang="en-US" dirty="0"/>
              <a:t>또는 </a:t>
            </a:r>
            <a:r>
              <a:rPr lang="en-US" altLang="ko-KR" dirty="0"/>
              <a:t>y</a:t>
            </a:r>
            <a:r>
              <a:rPr lang="ko-KR" altLang="en-US" dirty="0"/>
              <a:t>좌표</a:t>
            </a:r>
            <a:r>
              <a:rPr lang="en-US" altLang="ko-KR" dirty="0"/>
              <a:t>)</a:t>
            </a:r>
            <a:r>
              <a:rPr lang="ko-KR" altLang="en-US" dirty="0"/>
              <a:t>로 객체를 이동시킨다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7017793-F1A7-A2AD-8CB6-A13745767B74}"/>
              </a:ext>
            </a:extLst>
          </p:cNvPr>
          <p:cNvSpPr txBox="1"/>
          <p:nvPr/>
        </p:nvSpPr>
        <p:spPr>
          <a:xfrm>
            <a:off x="3502025" y="3041973"/>
            <a:ext cx="43348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현재위치를 기준으로 입력한 값 만큼</a:t>
            </a:r>
            <a:endParaRPr lang="en-US" altLang="ko-KR" dirty="0"/>
          </a:p>
          <a:p>
            <a:r>
              <a:rPr lang="en-US" altLang="ko-KR" dirty="0"/>
              <a:t>x</a:t>
            </a:r>
            <a:r>
              <a:rPr lang="ko-KR" altLang="en-US" dirty="0"/>
              <a:t>좌표 </a:t>
            </a:r>
            <a:r>
              <a:rPr lang="en-US" altLang="ko-KR" dirty="0"/>
              <a:t>(</a:t>
            </a:r>
            <a:r>
              <a:rPr lang="ko-KR" altLang="en-US" dirty="0"/>
              <a:t>또는 </a:t>
            </a:r>
            <a:r>
              <a:rPr lang="en-US" altLang="ko-KR" dirty="0"/>
              <a:t>y</a:t>
            </a:r>
            <a:r>
              <a:rPr lang="ko-KR" altLang="en-US" dirty="0"/>
              <a:t>좌표</a:t>
            </a:r>
            <a:r>
              <a:rPr lang="en-US" altLang="ko-KR" dirty="0"/>
              <a:t>)</a:t>
            </a:r>
            <a:r>
              <a:rPr lang="ko-KR" altLang="en-US" dirty="0"/>
              <a:t>로 객체를 이동시킨다</a:t>
            </a:r>
            <a:r>
              <a:rPr lang="en-US" altLang="ko-KR" dirty="0"/>
              <a:t>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757906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6BFA08-693E-9E1C-AD65-2AB351C23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ko-KR" altLang="en-US" b="1" dirty="0">
                <a:solidFill>
                  <a:srgbClr val="FF0000"/>
                </a:solidFill>
              </a:rPr>
              <a:t>스크래치 객체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DAA7089-7EEB-6D17-5659-73286D8FF7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rgbClr val="0432FF"/>
                </a:solidFill>
                <a:latin typeface="+mn-ea"/>
              </a:rPr>
              <a:t>스크래치</a:t>
            </a:r>
            <a:r>
              <a:rPr lang="en-US" altLang="ko-KR" b="1" dirty="0">
                <a:solidFill>
                  <a:srgbClr val="0432FF"/>
                </a:solidFill>
                <a:latin typeface="+mn-ea"/>
              </a:rPr>
              <a:t> </a:t>
            </a:r>
            <a:r>
              <a:rPr lang="ko-KR" altLang="en-US" b="1" dirty="0">
                <a:solidFill>
                  <a:srgbClr val="0432FF"/>
                </a:solidFill>
                <a:latin typeface="+mn-ea"/>
              </a:rPr>
              <a:t>객체 이동하는 방법</a:t>
            </a:r>
            <a:endParaRPr lang="en-US" altLang="ko-KR" b="1" dirty="0">
              <a:solidFill>
                <a:srgbClr val="0432FF"/>
              </a:solidFill>
              <a:latin typeface="+mn-ea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3F6D1B5-F454-F128-C666-55EA9D59B1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090" r="87432" b="19213"/>
          <a:stretch/>
        </p:blipFill>
        <p:spPr>
          <a:xfrm>
            <a:off x="258678" y="1736124"/>
            <a:ext cx="1409483" cy="4304229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1B360D9E-A508-9FD4-76B5-201B57E0C7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5150" y="1828872"/>
            <a:ext cx="1104900" cy="48577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12ACB69-7206-2EC1-F9F3-2DED934DD9D7}"/>
              </a:ext>
            </a:extLst>
          </p:cNvPr>
          <p:cNvSpPr txBox="1"/>
          <p:nvPr/>
        </p:nvSpPr>
        <p:spPr>
          <a:xfrm>
            <a:off x="2940050" y="1885784"/>
            <a:ext cx="2967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객체가 벽에 닿으면 튕긴다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BF19C25-A1A2-82A0-2C86-CA270B7801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5150" y="3248957"/>
            <a:ext cx="2333625" cy="523875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26B450B4-5A35-6DEC-DF0B-6A2DE73E1E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35150" y="2603121"/>
            <a:ext cx="2171700" cy="48577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CA34AEB-9928-5CD4-3F83-A4BCEBD5AC2D}"/>
              </a:ext>
            </a:extLst>
          </p:cNvPr>
          <p:cNvSpPr txBox="1"/>
          <p:nvPr/>
        </p:nvSpPr>
        <p:spPr>
          <a:xfrm>
            <a:off x="4267331" y="2656046"/>
            <a:ext cx="2187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객체를 회전시킨다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AFB05C0-75D3-4C68-40D3-A8DDA35EDFEA}"/>
              </a:ext>
            </a:extLst>
          </p:cNvPr>
          <p:cNvSpPr txBox="1"/>
          <p:nvPr/>
        </p:nvSpPr>
        <p:spPr>
          <a:xfrm>
            <a:off x="4106863" y="3187730"/>
            <a:ext cx="44688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0-180</a:t>
            </a:r>
            <a:r>
              <a:rPr lang="ko-KR" altLang="en-US" dirty="0"/>
              <a:t>까지는 객체가 오른쪽으로 바라본다</a:t>
            </a:r>
            <a:endParaRPr lang="en-US" altLang="ko-KR" dirty="0"/>
          </a:p>
          <a:p>
            <a:r>
              <a:rPr lang="en-US" altLang="ko-KR" dirty="0"/>
              <a:t>181-359</a:t>
            </a:r>
            <a:r>
              <a:rPr lang="ko-KR" altLang="en-US" dirty="0"/>
              <a:t>까지는 객체가 왼쪽으로 바라본다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3B0160BE-A1BE-C151-52E2-3EFF549FD4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35150" y="4017362"/>
            <a:ext cx="584200" cy="14097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61D0826-BAE6-8F4C-24A1-765B14B503A0}"/>
              </a:ext>
            </a:extLst>
          </p:cNvPr>
          <p:cNvSpPr txBox="1"/>
          <p:nvPr/>
        </p:nvSpPr>
        <p:spPr>
          <a:xfrm>
            <a:off x="2491783" y="4400061"/>
            <a:ext cx="41604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객체의 현재 정보</a:t>
            </a:r>
            <a:r>
              <a:rPr lang="en-US" altLang="ko-KR" dirty="0"/>
              <a:t>(x</a:t>
            </a:r>
            <a:r>
              <a:rPr lang="ko-KR" altLang="en-US" dirty="0"/>
              <a:t>좌표</a:t>
            </a:r>
            <a:r>
              <a:rPr lang="en-US" altLang="ko-KR" dirty="0"/>
              <a:t>, y</a:t>
            </a:r>
            <a:r>
              <a:rPr lang="ko-KR" altLang="en-US" dirty="0"/>
              <a:t>좌표</a:t>
            </a:r>
            <a:r>
              <a:rPr lang="en-US" altLang="ko-KR" dirty="0"/>
              <a:t>, </a:t>
            </a:r>
            <a:r>
              <a:rPr lang="ko-KR" altLang="en-US" dirty="0"/>
              <a:t>방향</a:t>
            </a:r>
            <a:r>
              <a:rPr lang="en-US" altLang="ko-KR" dirty="0"/>
              <a:t>)</a:t>
            </a:r>
            <a:r>
              <a:rPr lang="ko-KR" altLang="en-US" dirty="0"/>
              <a:t>을 </a:t>
            </a:r>
            <a:endParaRPr lang="en-US" altLang="ko-KR" dirty="0"/>
          </a:p>
          <a:p>
            <a:r>
              <a:rPr lang="ko-KR" altLang="en-US" dirty="0"/>
              <a:t>이용할 때 사용하는 블록</a:t>
            </a:r>
          </a:p>
        </p:txBody>
      </p:sp>
    </p:spTree>
    <p:extLst>
      <p:ext uri="{BB962C8B-B14F-4D97-AF65-F5344CB8AC3E}">
        <p14:creationId xmlns:p14="http://schemas.microsoft.com/office/powerpoint/2010/main" val="18907238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6BFA08-693E-9E1C-AD65-2AB351C23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pPr>
              <a:lnSpc>
                <a:spcPct val="150000"/>
              </a:lnSpc>
            </a:pPr>
            <a:r>
              <a:rPr lang="ko-KR" altLang="en-US" sz="3200" b="1" dirty="0">
                <a:solidFill>
                  <a:srgbClr val="FF0000"/>
                </a:solidFill>
              </a:rPr>
              <a:t>스크래치 객체</a:t>
            </a:r>
            <a:endParaRPr lang="en-US" altLang="ko-KR" sz="3200" b="1" dirty="0">
              <a:solidFill>
                <a:srgbClr val="FF0000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DAA7089-7EEB-6D17-5659-73286D8FF7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rgbClr val="0432FF"/>
                </a:solidFill>
                <a:latin typeface="+mn-ea"/>
              </a:rPr>
              <a:t>객체 관련 형태 블록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345664C-EB48-3EB0-A410-462DD7D62F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7977"/>
          <a:stretch/>
        </p:blipFill>
        <p:spPr>
          <a:xfrm>
            <a:off x="258679" y="1747181"/>
            <a:ext cx="1665223" cy="151036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040413B-2805-1628-3B16-AA40E61A6F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2597" y="2701925"/>
            <a:ext cx="6770771" cy="3229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0115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6BFA08-693E-9E1C-AD65-2AB351C23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rgbClr val="FF0000"/>
                </a:solidFill>
              </a:rPr>
              <a:t>스크래치 객체</a:t>
            </a:r>
            <a:endParaRPr lang="en-US" altLang="ko-KR" sz="3200" b="1" dirty="0">
              <a:solidFill>
                <a:srgbClr val="FF0000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DAA7089-7EEB-6D17-5659-73286D8FF7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rgbClr val="0432FF"/>
                </a:solidFill>
                <a:latin typeface="+mn-ea"/>
              </a:rPr>
              <a:t>객체 관련 형태 블록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345664C-EB48-3EB0-A410-462DD7D62F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042" b="67514"/>
          <a:stretch/>
        </p:blipFill>
        <p:spPr>
          <a:xfrm>
            <a:off x="258679" y="1854199"/>
            <a:ext cx="1665223" cy="64770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59978CE3-5075-38BD-0723-D93C687520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3260" b="47296"/>
          <a:stretch/>
        </p:blipFill>
        <p:spPr>
          <a:xfrm>
            <a:off x="258679" y="3012423"/>
            <a:ext cx="1665223" cy="64770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6AB583C-0B74-DCD5-2C68-1015E14F8F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8686" b="21870"/>
          <a:stretch/>
        </p:blipFill>
        <p:spPr>
          <a:xfrm>
            <a:off x="258679" y="4170647"/>
            <a:ext cx="1665223" cy="64770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B8BB3E4-A3D1-CEF8-0B53-4EAFD2741D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153" b="15477"/>
          <a:stretch/>
        </p:blipFill>
        <p:spPr>
          <a:xfrm>
            <a:off x="258679" y="5328871"/>
            <a:ext cx="1665223" cy="368301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E33972F3-BC68-2276-AA5A-6B8C2E0A6860}"/>
              </a:ext>
            </a:extLst>
          </p:cNvPr>
          <p:cNvGrpSpPr/>
          <p:nvPr/>
        </p:nvGrpSpPr>
        <p:grpSpPr>
          <a:xfrm>
            <a:off x="2832100" y="1854199"/>
            <a:ext cx="4640262" cy="3930826"/>
            <a:chOff x="2211387" y="281592"/>
            <a:chExt cx="6753225" cy="5720745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44984CC2-0F02-BE22-7BD1-1CBDCB7A1A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11387" y="296862"/>
              <a:ext cx="6753225" cy="5705475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EF398FA4-94BE-C9FE-7399-B7BE3ADC300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49737" y="281592"/>
              <a:ext cx="4714875" cy="3533775"/>
            </a:xfrm>
            <a:prstGeom prst="rect">
              <a:avLst/>
            </a:prstGeom>
          </p:spPr>
        </p:pic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403984EA-2A60-4353-3361-86FBA85AF8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183" b="38064"/>
          <a:stretch/>
        </p:blipFill>
        <p:spPr>
          <a:xfrm>
            <a:off x="4232686" y="1854198"/>
            <a:ext cx="3239675" cy="2428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674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6BFA08-693E-9E1C-AD65-2AB351C23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pPr>
              <a:lnSpc>
                <a:spcPct val="150000"/>
              </a:lnSpc>
            </a:pPr>
            <a:r>
              <a:rPr lang="ko-KR" altLang="en-US" sz="3200" b="1" dirty="0">
                <a:solidFill>
                  <a:srgbClr val="FF0000"/>
                </a:solidFill>
              </a:rPr>
              <a:t>스크래치 배경 바꾸는 방법</a:t>
            </a:r>
            <a:endParaRPr lang="en-US" altLang="ko-KR" sz="3200" b="1" dirty="0">
              <a:solidFill>
                <a:srgbClr val="FF0000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DAA7089-7EEB-6D17-5659-73286D8FF7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rgbClr val="0432FF"/>
                </a:solidFill>
                <a:latin typeface="+mn-ea"/>
              </a:rPr>
              <a:t>배경 지정하기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AD10B34A-F9A5-2301-9814-5382D4BF13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137" t="35666"/>
          <a:stretch/>
        </p:blipFill>
        <p:spPr>
          <a:xfrm>
            <a:off x="258679" y="1927860"/>
            <a:ext cx="2658957" cy="441198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DA8825FB-8F3B-821E-480F-1417A75A30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9383" y="1927860"/>
            <a:ext cx="4401631" cy="441198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610BD69A-256E-D056-AE97-0EE5AE2816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4014" y="1281363"/>
            <a:ext cx="4385227" cy="439553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78B9FC0-C7FE-F37E-FBCF-C4FF8F89B47E}"/>
              </a:ext>
            </a:extLst>
          </p:cNvPr>
          <p:cNvSpPr txBox="1"/>
          <p:nvPr/>
        </p:nvSpPr>
        <p:spPr>
          <a:xfrm>
            <a:off x="891456" y="2598658"/>
            <a:ext cx="1928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1. </a:t>
            </a:r>
            <a:r>
              <a:rPr lang="ko-KR" altLang="en-US" b="1" dirty="0">
                <a:solidFill>
                  <a:srgbClr val="FF0000"/>
                </a:solidFill>
              </a:rPr>
              <a:t>무대 영역 클릭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71611F6-5848-4090-EC6F-422D85C39D0A}"/>
              </a:ext>
            </a:extLst>
          </p:cNvPr>
          <p:cNvSpPr txBox="1"/>
          <p:nvPr/>
        </p:nvSpPr>
        <p:spPr>
          <a:xfrm>
            <a:off x="1717029" y="5592115"/>
            <a:ext cx="876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2. </a:t>
            </a:r>
            <a:r>
              <a:rPr lang="ko-KR" altLang="en-US" b="1" dirty="0">
                <a:solidFill>
                  <a:srgbClr val="FF0000"/>
                </a:solidFill>
              </a:rPr>
              <a:t>클릭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2969EE4-232C-8BCC-EF71-B6BBB5E1B701}"/>
              </a:ext>
            </a:extLst>
          </p:cNvPr>
          <p:cNvSpPr/>
          <p:nvPr/>
        </p:nvSpPr>
        <p:spPr>
          <a:xfrm>
            <a:off x="1822933" y="6011195"/>
            <a:ext cx="1094703" cy="32864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9167CAD-78F6-6B9D-D89E-F1E38BDA75DA}"/>
              </a:ext>
            </a:extLst>
          </p:cNvPr>
          <p:cNvSpPr txBox="1"/>
          <p:nvPr/>
        </p:nvSpPr>
        <p:spPr>
          <a:xfrm>
            <a:off x="3112152" y="2967990"/>
            <a:ext cx="2271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3. (</a:t>
            </a:r>
            <a:r>
              <a:rPr lang="ko-KR" altLang="en-US" b="1" dirty="0">
                <a:solidFill>
                  <a:srgbClr val="FF0000"/>
                </a:solidFill>
              </a:rPr>
              <a:t>원하는 배경</a:t>
            </a:r>
            <a:r>
              <a:rPr lang="en-US" altLang="ko-KR" b="1" dirty="0">
                <a:solidFill>
                  <a:srgbClr val="FF0000"/>
                </a:solidFill>
              </a:rPr>
              <a:t>)</a:t>
            </a:r>
            <a:r>
              <a:rPr lang="ko-KR" altLang="en-US" b="1" dirty="0">
                <a:solidFill>
                  <a:srgbClr val="FF0000"/>
                </a:solidFill>
              </a:rPr>
              <a:t>클릭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32E708B-D615-325F-733E-66AFC426AFA0}"/>
              </a:ext>
            </a:extLst>
          </p:cNvPr>
          <p:cNvSpPr txBox="1"/>
          <p:nvPr/>
        </p:nvSpPr>
        <p:spPr>
          <a:xfrm>
            <a:off x="4879992" y="1611735"/>
            <a:ext cx="2023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4. ‘</a:t>
            </a:r>
            <a:r>
              <a:rPr lang="ko-KR" altLang="en-US" b="1" dirty="0">
                <a:solidFill>
                  <a:srgbClr val="FF0000"/>
                </a:solidFill>
              </a:rPr>
              <a:t>배경</a:t>
            </a:r>
            <a:r>
              <a:rPr lang="en-US" altLang="ko-KR" b="1" dirty="0">
                <a:solidFill>
                  <a:srgbClr val="FF0000"/>
                </a:solidFill>
              </a:rPr>
              <a:t>’</a:t>
            </a:r>
            <a:r>
              <a:rPr lang="ko-KR" altLang="en-US" b="1" dirty="0">
                <a:solidFill>
                  <a:srgbClr val="FF0000"/>
                </a:solidFill>
              </a:rPr>
              <a:t> 메뉴 클릭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ADFB0BD-7896-293D-63CA-4CAB29866C80}"/>
              </a:ext>
            </a:extLst>
          </p:cNvPr>
          <p:cNvSpPr/>
          <p:nvPr/>
        </p:nvSpPr>
        <p:spPr>
          <a:xfrm>
            <a:off x="4879993" y="1451226"/>
            <a:ext cx="324468" cy="1605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8553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6BFA08-693E-9E1C-AD65-2AB351C23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pPr>
              <a:lnSpc>
                <a:spcPct val="150000"/>
              </a:lnSpc>
            </a:pPr>
            <a:r>
              <a:rPr lang="ko-KR" altLang="en-US" sz="3200" b="1" dirty="0">
                <a:solidFill>
                  <a:srgbClr val="FF0000"/>
                </a:solidFill>
              </a:rPr>
              <a:t>스크래치 배경 바꾸는 방법</a:t>
            </a:r>
            <a:endParaRPr lang="en-US" altLang="ko-KR" sz="3200" b="1" dirty="0">
              <a:solidFill>
                <a:srgbClr val="FF0000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DAA7089-7EEB-6D17-5659-73286D8FF7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rgbClr val="0432FF"/>
                </a:solidFill>
                <a:latin typeface="+mn-ea"/>
              </a:rPr>
              <a:t>배경 관련 형태 블록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0A3AE2E-215F-6FE5-F610-C90337B393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200"/>
          <a:stretch/>
        </p:blipFill>
        <p:spPr>
          <a:xfrm>
            <a:off x="258679" y="1795463"/>
            <a:ext cx="2447925" cy="338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7823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6BFA08-693E-9E1C-AD65-2AB351C23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pPr>
              <a:lnSpc>
                <a:spcPct val="150000"/>
              </a:lnSpc>
            </a:pPr>
            <a:r>
              <a:rPr lang="en-US" altLang="ko-KR" sz="3200" b="1" dirty="0" err="1">
                <a:solidFill>
                  <a:srgbClr val="FF0000"/>
                </a:solidFill>
              </a:rPr>
              <a:t>ColabTurtlePlus</a:t>
            </a:r>
            <a:r>
              <a:rPr lang="en-US" altLang="ko-KR" sz="3200" b="1" dirty="0">
                <a:solidFill>
                  <a:srgbClr val="FF0000"/>
                </a:solidFill>
              </a:rPr>
              <a:t> </a:t>
            </a:r>
            <a:r>
              <a:rPr lang="ko-KR" altLang="en-US" sz="3200" b="1" dirty="0">
                <a:solidFill>
                  <a:srgbClr val="FF0000"/>
                </a:solidFill>
              </a:rPr>
              <a:t>모듈</a:t>
            </a:r>
            <a:endParaRPr lang="en-US" altLang="ko-KR" sz="3200" b="1" dirty="0">
              <a:solidFill>
                <a:srgbClr val="FF0000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DAA7089-7EEB-6D17-5659-73286D8FF7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rgbClr val="0432FF"/>
                </a:solidFill>
                <a:latin typeface="+mn-ea"/>
              </a:rPr>
              <a:t>설치 및 사용방법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1DD1837-1983-A996-BFE8-A2150C42DD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679" y="1823012"/>
            <a:ext cx="8626642" cy="902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7833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6BFA08-693E-9E1C-AD65-2AB351C23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pPr>
              <a:lnSpc>
                <a:spcPct val="150000"/>
              </a:lnSpc>
            </a:pPr>
            <a:r>
              <a:rPr lang="en-US" altLang="ko-KR" sz="3200" b="1" dirty="0" err="1">
                <a:solidFill>
                  <a:srgbClr val="FF0000"/>
                </a:solidFill>
              </a:rPr>
              <a:t>ColabTurtlePlus</a:t>
            </a:r>
            <a:r>
              <a:rPr lang="en-US" altLang="ko-KR" sz="3200" b="1" dirty="0">
                <a:solidFill>
                  <a:srgbClr val="FF0000"/>
                </a:solidFill>
              </a:rPr>
              <a:t> </a:t>
            </a:r>
            <a:r>
              <a:rPr lang="ko-KR" altLang="en-US" sz="3200" b="1" dirty="0">
                <a:solidFill>
                  <a:srgbClr val="FF0000"/>
                </a:solidFill>
              </a:rPr>
              <a:t>모듈</a:t>
            </a:r>
            <a:endParaRPr lang="en-US" altLang="ko-KR" sz="3200" b="1" dirty="0">
              <a:solidFill>
                <a:srgbClr val="FF0000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DAA7089-7EEB-6D17-5659-73286D8FF7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rgbClr val="0432FF"/>
                </a:solidFill>
                <a:latin typeface="+mn-ea"/>
              </a:rPr>
              <a:t>화면 관련 메서드</a:t>
            </a:r>
            <a:r>
              <a:rPr lang="en-US" altLang="ko-KR" b="1" dirty="0">
                <a:solidFill>
                  <a:srgbClr val="0432FF"/>
                </a:solidFill>
                <a:latin typeface="+mn-ea"/>
              </a:rPr>
              <a:t>(</a:t>
            </a:r>
            <a:r>
              <a:rPr lang="ko-KR" altLang="en-US" b="1" dirty="0">
                <a:solidFill>
                  <a:srgbClr val="0432FF"/>
                </a:solidFill>
                <a:latin typeface="+mn-ea"/>
              </a:rPr>
              <a:t>함수</a:t>
            </a:r>
            <a:r>
              <a:rPr lang="en-US" altLang="ko-KR" b="1" dirty="0">
                <a:solidFill>
                  <a:srgbClr val="0432FF"/>
                </a:solidFill>
                <a:latin typeface="+mn-ea"/>
              </a:rPr>
              <a:t>/</a:t>
            </a:r>
            <a:r>
              <a:rPr lang="ko-KR" altLang="en-US" b="1" dirty="0">
                <a:solidFill>
                  <a:srgbClr val="0432FF"/>
                </a:solidFill>
                <a:latin typeface="+mn-ea"/>
              </a:rPr>
              <a:t>기능</a:t>
            </a:r>
            <a:r>
              <a:rPr lang="en-US" altLang="ko-KR" b="1" dirty="0">
                <a:solidFill>
                  <a:srgbClr val="0432FF"/>
                </a:solidFill>
                <a:latin typeface="+mn-ea"/>
              </a:rPr>
              <a:t>)</a:t>
            </a:r>
          </a:p>
          <a:p>
            <a:pPr lvl="1">
              <a:lnSpc>
                <a:spcPct val="150000"/>
              </a:lnSpc>
            </a:pPr>
            <a:r>
              <a:rPr lang="en-US" altLang="ko-KR" b="1" dirty="0" err="1">
                <a:latin typeface="+mn-ea"/>
              </a:rPr>
              <a:t>clearscreen</a:t>
            </a:r>
            <a:r>
              <a:rPr lang="en-US" altLang="ko-KR" b="1" dirty="0">
                <a:latin typeface="+mn-ea"/>
              </a:rPr>
              <a:t>(): </a:t>
            </a:r>
            <a:r>
              <a:rPr lang="ko-KR" altLang="en-US" b="1" dirty="0" err="1">
                <a:latin typeface="+mn-ea"/>
              </a:rPr>
              <a:t>터틀이</a:t>
            </a:r>
            <a:r>
              <a:rPr lang="ko-KR" altLang="en-US" b="1" dirty="0">
                <a:latin typeface="+mn-ea"/>
              </a:rPr>
              <a:t> 나타날 스크린을 초기화한다</a:t>
            </a:r>
            <a:r>
              <a:rPr lang="en-US" altLang="ko-KR" b="1" dirty="0">
                <a:latin typeface="+mn-ea"/>
              </a:rPr>
              <a:t>. (</a:t>
            </a:r>
            <a:r>
              <a:rPr lang="ko-KR" altLang="en-US" b="1" dirty="0">
                <a:latin typeface="+mn-ea"/>
              </a:rPr>
              <a:t>처음엔 무조건 한번 사용</a:t>
            </a:r>
            <a:r>
              <a:rPr lang="en-US" altLang="ko-KR" b="1" dirty="0">
                <a:latin typeface="+mn-ea"/>
              </a:rPr>
              <a:t>)</a:t>
            </a:r>
          </a:p>
          <a:p>
            <a:pPr marL="457200" lvl="1" indent="0">
              <a:lnSpc>
                <a:spcPct val="150000"/>
              </a:lnSpc>
              <a:buNone/>
            </a:pPr>
            <a:endParaRPr lang="en-US" altLang="ko-KR" b="1" dirty="0">
              <a:latin typeface="+mn-ea"/>
            </a:endParaRPr>
          </a:p>
          <a:p>
            <a:pPr lvl="1">
              <a:lnSpc>
                <a:spcPct val="150000"/>
              </a:lnSpc>
            </a:pPr>
            <a:r>
              <a:rPr lang="en-US" altLang="ko-KR" b="1" dirty="0">
                <a:latin typeface="+mn-ea"/>
              </a:rPr>
              <a:t>setup(</a:t>
            </a:r>
            <a:r>
              <a:rPr lang="en-US" altLang="ko-KR" b="1" i="1" dirty="0">
                <a:solidFill>
                  <a:srgbClr val="0432FF"/>
                </a:solidFill>
                <a:latin typeface="+mn-ea"/>
              </a:rPr>
              <a:t>“</a:t>
            </a:r>
            <a:r>
              <a:rPr lang="ko-KR" altLang="en-US" b="1" i="1" dirty="0">
                <a:solidFill>
                  <a:srgbClr val="0432FF"/>
                </a:solidFill>
                <a:latin typeface="+mn-ea"/>
              </a:rPr>
              <a:t>너비</a:t>
            </a:r>
            <a:r>
              <a:rPr lang="en-US" altLang="ko-KR" b="1" i="1" dirty="0">
                <a:solidFill>
                  <a:srgbClr val="0432FF"/>
                </a:solidFill>
                <a:latin typeface="+mn-ea"/>
              </a:rPr>
              <a:t>”</a:t>
            </a:r>
            <a:r>
              <a:rPr lang="en-US" altLang="ko-KR" b="1" dirty="0">
                <a:latin typeface="+mn-ea"/>
              </a:rPr>
              <a:t>, </a:t>
            </a:r>
            <a:r>
              <a:rPr lang="en-US" altLang="ko-KR" b="1" i="1" dirty="0">
                <a:solidFill>
                  <a:srgbClr val="0432FF"/>
                </a:solidFill>
                <a:latin typeface="+mn-ea"/>
              </a:rPr>
              <a:t>“</a:t>
            </a:r>
            <a:r>
              <a:rPr lang="ko-KR" altLang="en-US" b="1" i="1" dirty="0">
                <a:solidFill>
                  <a:srgbClr val="0432FF"/>
                </a:solidFill>
                <a:latin typeface="+mn-ea"/>
              </a:rPr>
              <a:t>높이</a:t>
            </a:r>
            <a:r>
              <a:rPr lang="en-US" altLang="ko-KR" b="1" i="1" dirty="0">
                <a:solidFill>
                  <a:srgbClr val="0432FF"/>
                </a:solidFill>
                <a:latin typeface="+mn-ea"/>
              </a:rPr>
              <a:t>”</a:t>
            </a:r>
            <a:r>
              <a:rPr lang="en-US" altLang="ko-KR" b="1" dirty="0">
                <a:latin typeface="+mn-ea"/>
              </a:rPr>
              <a:t>): </a:t>
            </a:r>
            <a:r>
              <a:rPr lang="ko-KR" altLang="en-US" b="1" dirty="0" err="1">
                <a:latin typeface="+mn-ea"/>
              </a:rPr>
              <a:t>터틀을</a:t>
            </a:r>
            <a:r>
              <a:rPr lang="ko-KR" altLang="en-US" b="1" dirty="0">
                <a:latin typeface="+mn-ea"/>
              </a:rPr>
              <a:t> 그릴 스크린의 크기를 설정한다</a:t>
            </a:r>
            <a:r>
              <a:rPr lang="en-US" altLang="ko-KR" b="1" dirty="0">
                <a:latin typeface="+mn-ea"/>
              </a:rPr>
              <a:t>.</a:t>
            </a:r>
          </a:p>
          <a:p>
            <a:pPr lvl="1">
              <a:lnSpc>
                <a:spcPct val="150000"/>
              </a:lnSpc>
            </a:pPr>
            <a:r>
              <a:rPr lang="en-US" altLang="ko-KR" b="1" dirty="0" err="1">
                <a:latin typeface="+mn-ea"/>
              </a:rPr>
              <a:t>showborder</a:t>
            </a:r>
            <a:r>
              <a:rPr lang="en-US" altLang="ko-KR" b="1" dirty="0">
                <a:latin typeface="+mn-ea"/>
              </a:rPr>
              <a:t>(</a:t>
            </a:r>
            <a:r>
              <a:rPr lang="en-US" altLang="ko-KR" b="1" i="1" dirty="0">
                <a:solidFill>
                  <a:srgbClr val="0432FF"/>
                </a:solidFill>
                <a:latin typeface="+mn-ea"/>
              </a:rPr>
              <a:t>“</a:t>
            </a:r>
            <a:r>
              <a:rPr lang="ko-KR" altLang="en-US" b="1" i="1" dirty="0">
                <a:solidFill>
                  <a:srgbClr val="0432FF"/>
                </a:solidFill>
                <a:latin typeface="+mn-ea"/>
              </a:rPr>
              <a:t>색상</a:t>
            </a:r>
            <a:r>
              <a:rPr lang="en-US" altLang="ko-KR" b="1" i="1" dirty="0">
                <a:solidFill>
                  <a:srgbClr val="0432FF"/>
                </a:solidFill>
                <a:latin typeface="+mn-ea"/>
              </a:rPr>
              <a:t>“</a:t>
            </a:r>
            <a:r>
              <a:rPr lang="en-US" altLang="ko-KR" b="1" dirty="0">
                <a:latin typeface="+mn-ea"/>
              </a:rPr>
              <a:t>): </a:t>
            </a:r>
            <a:r>
              <a:rPr lang="ko-KR" altLang="en-US" b="1" dirty="0">
                <a:latin typeface="+mn-ea"/>
              </a:rPr>
              <a:t>스크린의 경계를 추가한다</a:t>
            </a:r>
            <a:r>
              <a:rPr lang="en-US" altLang="ko-KR" b="1" dirty="0">
                <a:latin typeface="+mn-ea"/>
              </a:rPr>
              <a:t>. (</a:t>
            </a:r>
            <a:r>
              <a:rPr lang="ko-KR" altLang="en-US" b="1" dirty="0">
                <a:latin typeface="+mn-ea"/>
              </a:rPr>
              <a:t>기본은 회색</a:t>
            </a:r>
            <a:r>
              <a:rPr lang="en-US" altLang="ko-KR" b="1" dirty="0">
                <a:latin typeface="+mn-ea"/>
              </a:rPr>
              <a:t>)</a:t>
            </a:r>
          </a:p>
          <a:p>
            <a:pPr lvl="1">
              <a:lnSpc>
                <a:spcPct val="150000"/>
              </a:lnSpc>
            </a:pPr>
            <a:r>
              <a:rPr lang="en-US" altLang="ko-KR" b="1" dirty="0" err="1">
                <a:latin typeface="+mn-ea"/>
              </a:rPr>
              <a:t>hideborder</a:t>
            </a:r>
            <a:r>
              <a:rPr lang="en-US" altLang="ko-KR" b="1" dirty="0">
                <a:latin typeface="+mn-ea"/>
              </a:rPr>
              <a:t>(): </a:t>
            </a:r>
            <a:r>
              <a:rPr lang="ko-KR" altLang="en-US" b="1" dirty="0">
                <a:latin typeface="+mn-ea"/>
              </a:rPr>
              <a:t>스크린 경계를 지운다</a:t>
            </a:r>
            <a:r>
              <a:rPr lang="en-US" altLang="ko-KR" b="1" dirty="0">
                <a:latin typeface="+mn-ea"/>
              </a:rPr>
              <a:t>.</a:t>
            </a:r>
          </a:p>
          <a:p>
            <a:pPr lvl="1">
              <a:lnSpc>
                <a:spcPct val="150000"/>
              </a:lnSpc>
            </a:pPr>
            <a:endParaRPr lang="en-US" altLang="ko-KR" sz="2400" b="1" dirty="0">
              <a:latin typeface="+mn-ea"/>
            </a:endParaRPr>
          </a:p>
          <a:p>
            <a:pPr lvl="1">
              <a:lnSpc>
                <a:spcPct val="150000"/>
              </a:lnSpc>
            </a:pPr>
            <a:endParaRPr lang="en-US" altLang="ko-KR" sz="1800" b="1" dirty="0">
              <a:latin typeface="+mn-ea"/>
            </a:endParaRPr>
          </a:p>
          <a:p>
            <a:pPr lvl="1">
              <a:lnSpc>
                <a:spcPct val="150000"/>
              </a:lnSpc>
            </a:pPr>
            <a:r>
              <a:rPr lang="en-US" altLang="ko-KR" b="1" dirty="0" err="1">
                <a:latin typeface="+mn-ea"/>
              </a:rPr>
              <a:t>bgcolor</a:t>
            </a:r>
            <a:r>
              <a:rPr lang="en-US" altLang="ko-KR" b="1" dirty="0">
                <a:latin typeface="+mn-ea"/>
              </a:rPr>
              <a:t>(</a:t>
            </a:r>
            <a:r>
              <a:rPr lang="en-US" altLang="ko-KR" b="1" i="1" dirty="0">
                <a:solidFill>
                  <a:srgbClr val="0432FF"/>
                </a:solidFill>
                <a:latin typeface="+mn-ea"/>
              </a:rPr>
              <a:t>“</a:t>
            </a:r>
            <a:r>
              <a:rPr lang="ko-KR" altLang="en-US" b="1" i="1" dirty="0">
                <a:solidFill>
                  <a:srgbClr val="0432FF"/>
                </a:solidFill>
                <a:latin typeface="+mn-ea"/>
              </a:rPr>
              <a:t>색상</a:t>
            </a:r>
            <a:r>
              <a:rPr lang="en-US" altLang="ko-KR" b="1" i="1" dirty="0">
                <a:solidFill>
                  <a:srgbClr val="0432FF"/>
                </a:solidFill>
                <a:latin typeface="+mn-ea"/>
              </a:rPr>
              <a:t>”</a:t>
            </a:r>
            <a:r>
              <a:rPr lang="en-US" altLang="ko-KR" b="1" dirty="0">
                <a:latin typeface="+mn-ea"/>
              </a:rPr>
              <a:t>) : </a:t>
            </a:r>
            <a:r>
              <a:rPr lang="ko-KR" altLang="en-US" b="1" dirty="0">
                <a:latin typeface="+mn-ea"/>
              </a:rPr>
              <a:t>스크린의 배경색을 정한다</a:t>
            </a:r>
            <a:r>
              <a:rPr lang="en-US" altLang="ko-KR" b="1" dirty="0">
                <a:latin typeface="+mn-ea"/>
              </a:rPr>
              <a:t>. 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4FED6DDB-29AB-D37C-6035-AE691CDB93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702" y="2184308"/>
            <a:ext cx="8626642" cy="360247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C4C344B9-208E-CFDB-49A0-5C588D2525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632" y="3939207"/>
            <a:ext cx="8608595" cy="536839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2700E2FD-2F08-153D-D6B8-C95D64B45E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726" y="5446663"/>
            <a:ext cx="8644689" cy="366628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43282B0A-90C6-D1D9-3E8D-8F00D4E5CF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0632" y="4521167"/>
            <a:ext cx="8626642" cy="384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5514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6BFA08-693E-9E1C-AD65-2AB351C23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pPr>
              <a:lnSpc>
                <a:spcPct val="150000"/>
              </a:lnSpc>
            </a:pPr>
            <a:r>
              <a:rPr lang="en-US" altLang="ko-KR" sz="3200" b="1" dirty="0" err="1">
                <a:solidFill>
                  <a:srgbClr val="FF0000"/>
                </a:solidFill>
              </a:rPr>
              <a:t>ColabTurtlePlus</a:t>
            </a:r>
            <a:r>
              <a:rPr lang="en-US" altLang="ko-KR" sz="3200" b="1" dirty="0">
                <a:solidFill>
                  <a:srgbClr val="FF0000"/>
                </a:solidFill>
              </a:rPr>
              <a:t> </a:t>
            </a:r>
            <a:r>
              <a:rPr lang="ko-KR" altLang="en-US" sz="3200" b="1" dirty="0">
                <a:solidFill>
                  <a:srgbClr val="FF0000"/>
                </a:solidFill>
              </a:rPr>
              <a:t>모듈</a:t>
            </a:r>
            <a:endParaRPr lang="en-US" altLang="ko-KR" sz="3200" b="1" dirty="0">
              <a:solidFill>
                <a:srgbClr val="FF0000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DAA7089-7EEB-6D17-5659-73286D8FF7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rgbClr val="0432FF"/>
                </a:solidFill>
                <a:latin typeface="+mn-ea"/>
              </a:rPr>
              <a:t>화면 관련 메서드</a:t>
            </a:r>
            <a:r>
              <a:rPr lang="en-US" altLang="ko-KR" b="1" dirty="0">
                <a:solidFill>
                  <a:srgbClr val="0432FF"/>
                </a:solidFill>
                <a:latin typeface="+mn-ea"/>
              </a:rPr>
              <a:t>(</a:t>
            </a:r>
            <a:r>
              <a:rPr lang="ko-KR" altLang="en-US" b="1" dirty="0">
                <a:solidFill>
                  <a:srgbClr val="0432FF"/>
                </a:solidFill>
                <a:latin typeface="+mn-ea"/>
              </a:rPr>
              <a:t>함수</a:t>
            </a:r>
            <a:r>
              <a:rPr lang="en-US" altLang="ko-KR" b="1" dirty="0">
                <a:solidFill>
                  <a:srgbClr val="0432FF"/>
                </a:solidFill>
                <a:latin typeface="+mn-ea"/>
              </a:rPr>
              <a:t>/</a:t>
            </a:r>
            <a:r>
              <a:rPr lang="ko-KR" altLang="en-US" b="1" dirty="0">
                <a:solidFill>
                  <a:srgbClr val="0432FF"/>
                </a:solidFill>
                <a:latin typeface="+mn-ea"/>
              </a:rPr>
              <a:t>기능</a:t>
            </a:r>
            <a:r>
              <a:rPr lang="en-US" altLang="ko-KR" b="1" dirty="0">
                <a:solidFill>
                  <a:srgbClr val="0432FF"/>
                </a:solidFill>
                <a:latin typeface="+mn-ea"/>
              </a:rPr>
              <a:t>)</a:t>
            </a:r>
            <a:endParaRPr lang="ko-KR" altLang="en-US" b="1" dirty="0">
              <a:solidFill>
                <a:srgbClr val="0432FF"/>
              </a:solidFill>
              <a:latin typeface="+mn-ea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F4644480-3B2F-5A3C-B545-5805B1B6756B}"/>
              </a:ext>
            </a:extLst>
          </p:cNvPr>
          <p:cNvGrpSpPr/>
          <p:nvPr/>
        </p:nvGrpSpPr>
        <p:grpSpPr>
          <a:xfrm>
            <a:off x="169042" y="1750788"/>
            <a:ext cx="8823961" cy="3509280"/>
            <a:chOff x="167640" y="2246088"/>
            <a:chExt cx="8823961" cy="350928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0323D9D5-D6A0-325D-9024-C474E419DD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0342" t="5222" r="14378" b="83994"/>
            <a:stretch/>
          </p:blipFill>
          <p:spPr>
            <a:xfrm>
              <a:off x="167640" y="2246088"/>
              <a:ext cx="2939796" cy="3509280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DEB86C2B-9471-DF7C-F487-9BBE57BA9E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9954" t="15995" r="14766" b="73762"/>
            <a:stretch/>
          </p:blipFill>
          <p:spPr>
            <a:xfrm>
              <a:off x="3109723" y="2416201"/>
              <a:ext cx="2939796" cy="3333260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62BB5A07-4E1B-912B-1539-0CF0FC1B41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0859" t="32086" r="13860" b="57671"/>
            <a:stretch/>
          </p:blipFill>
          <p:spPr>
            <a:xfrm>
              <a:off x="6051805" y="2416201"/>
              <a:ext cx="2939796" cy="3333260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192AEEBE-9653-077C-8BAA-FE65F04E9E20}"/>
              </a:ext>
            </a:extLst>
          </p:cNvPr>
          <p:cNvSpPr txBox="1"/>
          <p:nvPr/>
        </p:nvSpPr>
        <p:spPr>
          <a:xfrm>
            <a:off x="258679" y="5385620"/>
            <a:ext cx="64084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432FF"/>
                </a:solidFill>
              </a:rPr>
              <a:t>사용가능한 색상  이름 </a:t>
            </a:r>
            <a:endParaRPr lang="en-US" altLang="ko-KR" b="1" dirty="0">
              <a:solidFill>
                <a:srgbClr val="0432FF"/>
              </a:solidFill>
            </a:endParaRPr>
          </a:p>
          <a:p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en-US" altLang="ko-KR" dirty="0"/>
              <a:t>https://www.w3schools.com/colors/colors_names.asp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531544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6BFA08-693E-9E1C-AD65-2AB351C23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pPr>
              <a:lnSpc>
                <a:spcPct val="150000"/>
              </a:lnSpc>
            </a:pPr>
            <a:r>
              <a:rPr lang="en-US" altLang="ko-KR" sz="3200" b="1" dirty="0" err="1">
                <a:solidFill>
                  <a:srgbClr val="FF0000"/>
                </a:solidFill>
              </a:rPr>
              <a:t>ColabTurtlePlus</a:t>
            </a:r>
            <a:r>
              <a:rPr lang="en-US" altLang="ko-KR" sz="3200" b="1" dirty="0">
                <a:solidFill>
                  <a:srgbClr val="FF0000"/>
                </a:solidFill>
              </a:rPr>
              <a:t> </a:t>
            </a:r>
            <a:r>
              <a:rPr lang="ko-KR" altLang="en-US" sz="3200" b="1" dirty="0">
                <a:solidFill>
                  <a:srgbClr val="FF0000"/>
                </a:solidFill>
              </a:rPr>
              <a:t>모듈</a:t>
            </a:r>
            <a:endParaRPr lang="en-US" altLang="ko-KR" sz="3200" b="1" dirty="0">
              <a:solidFill>
                <a:srgbClr val="FF0000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DAA7089-7EEB-6D17-5659-73286D8FF7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rgbClr val="0432FF"/>
                </a:solidFill>
                <a:latin typeface="+mn-ea"/>
              </a:rPr>
              <a:t>화면 관련 메서드</a:t>
            </a:r>
            <a:r>
              <a:rPr lang="en-US" altLang="ko-KR" b="1" dirty="0">
                <a:solidFill>
                  <a:srgbClr val="0432FF"/>
                </a:solidFill>
                <a:latin typeface="+mn-ea"/>
              </a:rPr>
              <a:t>(</a:t>
            </a:r>
            <a:r>
              <a:rPr lang="ko-KR" altLang="en-US" b="1" dirty="0">
                <a:solidFill>
                  <a:srgbClr val="0432FF"/>
                </a:solidFill>
                <a:latin typeface="+mn-ea"/>
              </a:rPr>
              <a:t>함수</a:t>
            </a:r>
            <a:r>
              <a:rPr lang="en-US" altLang="ko-KR" b="1" dirty="0">
                <a:solidFill>
                  <a:srgbClr val="0432FF"/>
                </a:solidFill>
                <a:latin typeface="+mn-ea"/>
              </a:rPr>
              <a:t>/</a:t>
            </a:r>
            <a:r>
              <a:rPr lang="ko-KR" altLang="en-US" b="1" dirty="0">
                <a:solidFill>
                  <a:srgbClr val="0432FF"/>
                </a:solidFill>
                <a:latin typeface="+mn-ea"/>
              </a:rPr>
              <a:t>기능</a:t>
            </a:r>
            <a:r>
              <a:rPr lang="en-US" altLang="ko-KR" b="1" dirty="0">
                <a:solidFill>
                  <a:srgbClr val="0432FF"/>
                </a:solidFill>
                <a:latin typeface="+mn-ea"/>
              </a:rPr>
              <a:t>)</a:t>
            </a:r>
          </a:p>
          <a:p>
            <a:pPr lvl="1">
              <a:lnSpc>
                <a:spcPct val="150000"/>
              </a:lnSpc>
            </a:pPr>
            <a:r>
              <a:rPr lang="en-US" altLang="ko-KR" b="1" dirty="0" err="1">
                <a:latin typeface="+mn-ea"/>
              </a:rPr>
              <a:t>window_width</a:t>
            </a:r>
            <a:r>
              <a:rPr lang="en-US" altLang="ko-KR" b="1" dirty="0">
                <a:latin typeface="+mn-ea"/>
              </a:rPr>
              <a:t>(): </a:t>
            </a:r>
            <a:r>
              <a:rPr lang="ko-KR" altLang="en-US" b="1" dirty="0">
                <a:latin typeface="+mn-ea"/>
              </a:rPr>
              <a:t>스크린의 너비를 확인한다</a:t>
            </a:r>
            <a:r>
              <a:rPr lang="en-US" altLang="ko-KR" b="1" dirty="0">
                <a:latin typeface="+mn-ea"/>
              </a:rPr>
              <a:t>.</a:t>
            </a:r>
          </a:p>
          <a:p>
            <a:pPr lvl="1">
              <a:lnSpc>
                <a:spcPct val="150000"/>
              </a:lnSpc>
            </a:pPr>
            <a:r>
              <a:rPr lang="en-US" altLang="ko-KR" b="1" dirty="0" err="1">
                <a:latin typeface="+mn-ea"/>
              </a:rPr>
              <a:t>window_height</a:t>
            </a:r>
            <a:r>
              <a:rPr lang="en-US" altLang="ko-KR" b="1" dirty="0">
                <a:latin typeface="+mn-ea"/>
              </a:rPr>
              <a:t>():</a:t>
            </a:r>
            <a:r>
              <a:rPr lang="ko-KR" altLang="en-US" b="1" dirty="0">
                <a:latin typeface="+mn-ea"/>
              </a:rPr>
              <a:t> 스크린의 높이를 확인한다</a:t>
            </a:r>
            <a:r>
              <a:rPr lang="en-US" altLang="ko-KR" b="1" dirty="0">
                <a:latin typeface="+mn-ea"/>
              </a:rPr>
              <a:t>.</a:t>
            </a:r>
            <a:endParaRPr lang="ko-KR" altLang="en-US" b="1" dirty="0">
              <a:latin typeface="+mn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8F6D2C7-7F13-A191-FCD7-4BD79E5D52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679" y="2714081"/>
            <a:ext cx="8626642" cy="500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0649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6BFA08-693E-9E1C-AD65-2AB351C23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ko-KR" altLang="en-US" b="1" dirty="0">
                <a:solidFill>
                  <a:srgbClr val="FF0000"/>
                </a:solidFill>
              </a:rPr>
              <a:t>개요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DAA7089-7EEB-6D17-5659-73286D8FF7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b="1" dirty="0"/>
              <a:t>스크래치</a:t>
            </a:r>
            <a:r>
              <a:rPr lang="en-US" altLang="ko-KR" sz="3200" b="1" dirty="0"/>
              <a:t> </a:t>
            </a:r>
            <a:r>
              <a:rPr lang="ko-KR" altLang="en-US" sz="3200" b="1" dirty="0"/>
              <a:t>객체</a:t>
            </a:r>
            <a:endParaRPr lang="en-US" altLang="ko-KR" sz="3200" b="1" dirty="0"/>
          </a:p>
          <a:p>
            <a:pPr>
              <a:lnSpc>
                <a:spcPct val="150000"/>
              </a:lnSpc>
            </a:pPr>
            <a:r>
              <a:rPr lang="ko-KR" altLang="en-US" sz="3200" b="1" dirty="0"/>
              <a:t>스크래치 배경</a:t>
            </a:r>
            <a:endParaRPr lang="en-US" altLang="ko-KR" sz="3200" b="1" dirty="0"/>
          </a:p>
          <a:p>
            <a:pPr>
              <a:lnSpc>
                <a:spcPct val="150000"/>
              </a:lnSpc>
            </a:pPr>
            <a:r>
              <a:rPr lang="en-US" altLang="ko-KR" sz="3200" b="1" dirty="0" err="1"/>
              <a:t>ColabTurtlePlus</a:t>
            </a:r>
            <a:r>
              <a:rPr lang="en-US" altLang="ko-KR" sz="3200" b="1" dirty="0"/>
              <a:t> </a:t>
            </a:r>
            <a:r>
              <a:rPr lang="ko-KR" altLang="en-US" sz="3200" b="1" dirty="0"/>
              <a:t>모듈</a:t>
            </a:r>
            <a:endParaRPr lang="en-US" altLang="ko-KR" sz="3200" b="1" dirty="0"/>
          </a:p>
        </p:txBody>
      </p:sp>
    </p:spTree>
    <p:extLst>
      <p:ext uri="{BB962C8B-B14F-4D97-AF65-F5344CB8AC3E}">
        <p14:creationId xmlns:p14="http://schemas.microsoft.com/office/powerpoint/2010/main" val="26133621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6BFA08-693E-9E1C-AD65-2AB351C23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pPr>
              <a:lnSpc>
                <a:spcPct val="150000"/>
              </a:lnSpc>
            </a:pPr>
            <a:r>
              <a:rPr lang="en-US" altLang="ko-KR" sz="3200" b="1" dirty="0" err="1">
                <a:solidFill>
                  <a:srgbClr val="FF0000"/>
                </a:solidFill>
              </a:rPr>
              <a:t>ColabTurtlePlus</a:t>
            </a:r>
            <a:r>
              <a:rPr lang="en-US" altLang="ko-KR" sz="3200" b="1" dirty="0">
                <a:solidFill>
                  <a:srgbClr val="FF0000"/>
                </a:solidFill>
              </a:rPr>
              <a:t> </a:t>
            </a:r>
            <a:r>
              <a:rPr lang="ko-KR" altLang="en-US" sz="3200" b="1" dirty="0">
                <a:solidFill>
                  <a:srgbClr val="FF0000"/>
                </a:solidFill>
              </a:rPr>
              <a:t>모듈</a:t>
            </a:r>
            <a:endParaRPr lang="en-US" altLang="ko-KR" sz="3200" b="1" dirty="0">
              <a:solidFill>
                <a:srgbClr val="FF0000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DAA7089-7EEB-6D17-5659-73286D8FF7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rgbClr val="0432FF"/>
                </a:solidFill>
                <a:latin typeface="+mn-ea"/>
              </a:rPr>
              <a:t>객체</a:t>
            </a:r>
            <a:r>
              <a:rPr lang="en-US" altLang="ko-KR" b="1" dirty="0">
                <a:solidFill>
                  <a:srgbClr val="0432FF"/>
                </a:solidFill>
                <a:latin typeface="+mn-ea"/>
              </a:rPr>
              <a:t>(Turtle)</a:t>
            </a:r>
            <a:r>
              <a:rPr lang="ko-KR" altLang="en-US" b="1" dirty="0">
                <a:solidFill>
                  <a:srgbClr val="0432FF"/>
                </a:solidFill>
                <a:latin typeface="+mn-ea"/>
              </a:rPr>
              <a:t> 관련 메서드</a:t>
            </a:r>
            <a:r>
              <a:rPr lang="en-US" altLang="ko-KR" b="1" dirty="0">
                <a:solidFill>
                  <a:srgbClr val="0432FF"/>
                </a:solidFill>
                <a:latin typeface="+mn-ea"/>
              </a:rPr>
              <a:t>(</a:t>
            </a:r>
            <a:r>
              <a:rPr lang="ko-KR" altLang="en-US" b="1" dirty="0">
                <a:solidFill>
                  <a:srgbClr val="0432FF"/>
                </a:solidFill>
                <a:latin typeface="+mn-ea"/>
              </a:rPr>
              <a:t>함수</a:t>
            </a:r>
            <a:r>
              <a:rPr lang="en-US" altLang="ko-KR" b="1" dirty="0">
                <a:solidFill>
                  <a:srgbClr val="0432FF"/>
                </a:solidFill>
                <a:latin typeface="+mn-ea"/>
              </a:rPr>
              <a:t>/</a:t>
            </a:r>
            <a:r>
              <a:rPr lang="ko-KR" altLang="en-US" b="1" dirty="0">
                <a:solidFill>
                  <a:srgbClr val="0432FF"/>
                </a:solidFill>
                <a:latin typeface="+mn-ea"/>
              </a:rPr>
              <a:t>기능</a:t>
            </a:r>
            <a:r>
              <a:rPr lang="en-US" altLang="ko-KR" b="1" dirty="0">
                <a:solidFill>
                  <a:srgbClr val="0432FF"/>
                </a:solidFill>
                <a:latin typeface="+mn-ea"/>
              </a:rPr>
              <a:t>)</a:t>
            </a:r>
          </a:p>
          <a:p>
            <a:pPr lvl="1">
              <a:lnSpc>
                <a:spcPct val="150000"/>
              </a:lnSpc>
            </a:pPr>
            <a:r>
              <a:rPr lang="en-US" altLang="ko-KR" b="1" dirty="0">
                <a:latin typeface="+mn-ea"/>
              </a:rPr>
              <a:t>shape(</a:t>
            </a:r>
            <a:r>
              <a:rPr lang="en-US" altLang="ko-KR" b="1" i="1" dirty="0">
                <a:solidFill>
                  <a:srgbClr val="0432FF"/>
                </a:solidFill>
                <a:latin typeface="+mn-ea"/>
              </a:rPr>
              <a:t>“</a:t>
            </a:r>
            <a:r>
              <a:rPr lang="ko-KR" altLang="en-US" b="1" i="1" dirty="0">
                <a:solidFill>
                  <a:srgbClr val="0432FF"/>
                </a:solidFill>
                <a:latin typeface="+mn-ea"/>
              </a:rPr>
              <a:t>이름</a:t>
            </a:r>
            <a:r>
              <a:rPr lang="en-US" altLang="ko-KR" b="1" i="1" dirty="0">
                <a:solidFill>
                  <a:srgbClr val="0432FF"/>
                </a:solidFill>
                <a:latin typeface="+mn-ea"/>
              </a:rPr>
              <a:t>”</a:t>
            </a:r>
            <a:r>
              <a:rPr lang="en-US" altLang="ko-KR" b="1" dirty="0">
                <a:latin typeface="+mn-ea"/>
              </a:rPr>
              <a:t>): </a:t>
            </a:r>
            <a:r>
              <a:rPr lang="ko-KR" altLang="en-US" b="1" dirty="0">
                <a:latin typeface="+mn-ea"/>
              </a:rPr>
              <a:t>객체를 생성한다</a:t>
            </a:r>
            <a:r>
              <a:rPr lang="en-US" altLang="ko-KR" b="1" dirty="0">
                <a:latin typeface="+mn-ea"/>
              </a:rPr>
              <a:t>.</a:t>
            </a:r>
            <a:br>
              <a:rPr lang="en-US" altLang="ko-KR" b="1" dirty="0">
                <a:latin typeface="+mn-ea"/>
              </a:rPr>
            </a:br>
            <a:r>
              <a:rPr lang="ko-KR" altLang="en-US" b="1" dirty="0">
                <a:latin typeface="+mn-ea"/>
              </a:rPr>
              <a:t>이름</a:t>
            </a:r>
            <a:r>
              <a:rPr lang="en-US" altLang="ko-KR" b="1" dirty="0">
                <a:latin typeface="+mn-ea"/>
              </a:rPr>
              <a:t>:</a:t>
            </a:r>
            <a:r>
              <a:rPr lang="ko-KR" altLang="en-US" b="1" dirty="0">
                <a:latin typeface="+mn-ea"/>
              </a:rPr>
              <a:t> </a:t>
            </a:r>
            <a:r>
              <a:rPr lang="en-US" altLang="ko-KR" b="1" dirty="0">
                <a:latin typeface="+mn-ea"/>
              </a:rPr>
              <a:t>turtle, turtle2, circle, arrow, triangle, square, ring, blank, classic</a:t>
            </a:r>
          </a:p>
          <a:p>
            <a:pPr lvl="1">
              <a:lnSpc>
                <a:spcPct val="150000"/>
              </a:lnSpc>
            </a:pPr>
            <a:endParaRPr lang="en-US" altLang="ko-KR" b="1" dirty="0">
              <a:latin typeface="+mn-ea"/>
            </a:endParaRPr>
          </a:p>
          <a:p>
            <a:pPr lvl="1">
              <a:lnSpc>
                <a:spcPct val="150000"/>
              </a:lnSpc>
            </a:pPr>
            <a:r>
              <a:rPr lang="en-US" altLang="ko-KR" b="1" dirty="0">
                <a:latin typeface="+mn-ea"/>
              </a:rPr>
              <a:t>tilt(</a:t>
            </a:r>
            <a:r>
              <a:rPr lang="en-US" altLang="ko-KR" b="1" i="1" dirty="0">
                <a:solidFill>
                  <a:srgbClr val="0432FF"/>
                </a:solidFill>
                <a:latin typeface="+mn-ea"/>
              </a:rPr>
              <a:t>“</a:t>
            </a:r>
            <a:r>
              <a:rPr lang="ko-KR" altLang="en-US" b="1" i="1" dirty="0">
                <a:solidFill>
                  <a:srgbClr val="0432FF"/>
                </a:solidFill>
                <a:latin typeface="+mn-ea"/>
              </a:rPr>
              <a:t>각도</a:t>
            </a:r>
            <a:r>
              <a:rPr lang="en-US" altLang="ko-KR" b="1" i="1" dirty="0">
                <a:solidFill>
                  <a:srgbClr val="0432FF"/>
                </a:solidFill>
                <a:latin typeface="+mn-ea"/>
              </a:rPr>
              <a:t>”</a:t>
            </a:r>
            <a:r>
              <a:rPr lang="en-US" altLang="ko-KR" b="1" dirty="0">
                <a:latin typeface="+mn-ea"/>
              </a:rPr>
              <a:t>): </a:t>
            </a:r>
            <a:r>
              <a:rPr lang="ko-KR" altLang="en-US" b="1" dirty="0">
                <a:latin typeface="+mn-ea"/>
              </a:rPr>
              <a:t>객체를 움직이지는 않고 각도만큼 반시계 방향으로 회전 시킨다</a:t>
            </a:r>
            <a:r>
              <a:rPr lang="en-US" altLang="ko-KR" b="1" dirty="0">
                <a:latin typeface="+mn-ea"/>
              </a:rPr>
              <a:t>. </a:t>
            </a:r>
          </a:p>
          <a:p>
            <a:pPr lvl="1">
              <a:lnSpc>
                <a:spcPct val="150000"/>
              </a:lnSpc>
            </a:pPr>
            <a:endParaRPr lang="en-US" altLang="ko-KR" b="1" dirty="0">
              <a:latin typeface="+mn-ea"/>
            </a:endParaRPr>
          </a:p>
          <a:p>
            <a:pPr lvl="1">
              <a:lnSpc>
                <a:spcPct val="150000"/>
              </a:lnSpc>
            </a:pPr>
            <a:r>
              <a:rPr lang="en-US" altLang="ko-KR" b="1" dirty="0">
                <a:latin typeface="+mn-ea"/>
              </a:rPr>
              <a:t>right(</a:t>
            </a:r>
            <a:r>
              <a:rPr lang="en-US" altLang="ko-KR" b="1" i="1" dirty="0">
                <a:solidFill>
                  <a:srgbClr val="0432FF"/>
                </a:solidFill>
                <a:latin typeface="+mn-ea"/>
              </a:rPr>
              <a:t>“</a:t>
            </a:r>
            <a:r>
              <a:rPr lang="ko-KR" altLang="en-US" b="1" i="1" dirty="0">
                <a:solidFill>
                  <a:srgbClr val="0432FF"/>
                </a:solidFill>
                <a:latin typeface="+mn-ea"/>
              </a:rPr>
              <a:t>각도</a:t>
            </a:r>
            <a:r>
              <a:rPr lang="en-US" altLang="ko-KR" b="1" i="1" dirty="0">
                <a:solidFill>
                  <a:srgbClr val="0432FF"/>
                </a:solidFill>
                <a:latin typeface="+mn-ea"/>
              </a:rPr>
              <a:t>”</a:t>
            </a:r>
            <a:r>
              <a:rPr lang="en-US" altLang="ko-KR" b="1" dirty="0">
                <a:latin typeface="+mn-ea"/>
              </a:rPr>
              <a:t>): </a:t>
            </a:r>
            <a:r>
              <a:rPr lang="ko-KR" altLang="en-US" b="1" dirty="0">
                <a:latin typeface="+mn-ea"/>
              </a:rPr>
              <a:t>객체를 움직이지는 않고 각도만큼 오른쪽 방향으로 회전 시킨다</a:t>
            </a:r>
            <a:r>
              <a:rPr lang="en-US" altLang="ko-KR" b="1" dirty="0">
                <a:latin typeface="+mn-ea"/>
              </a:rPr>
              <a:t>.</a:t>
            </a:r>
          </a:p>
          <a:p>
            <a:pPr lvl="1">
              <a:lnSpc>
                <a:spcPct val="150000"/>
              </a:lnSpc>
            </a:pPr>
            <a:r>
              <a:rPr lang="en-US" altLang="ko-KR" b="1" dirty="0">
                <a:latin typeface="+mn-ea"/>
              </a:rPr>
              <a:t>left(</a:t>
            </a:r>
            <a:r>
              <a:rPr lang="en-US" altLang="ko-KR" b="1" i="1" dirty="0">
                <a:solidFill>
                  <a:srgbClr val="0432FF"/>
                </a:solidFill>
                <a:latin typeface="+mn-ea"/>
              </a:rPr>
              <a:t>“</a:t>
            </a:r>
            <a:r>
              <a:rPr lang="ko-KR" altLang="en-US" b="1" i="1" dirty="0">
                <a:solidFill>
                  <a:srgbClr val="0432FF"/>
                </a:solidFill>
                <a:latin typeface="+mn-ea"/>
              </a:rPr>
              <a:t>각도</a:t>
            </a:r>
            <a:r>
              <a:rPr lang="en-US" altLang="ko-KR" b="1" i="1" dirty="0">
                <a:solidFill>
                  <a:srgbClr val="0432FF"/>
                </a:solidFill>
                <a:latin typeface="+mn-ea"/>
              </a:rPr>
              <a:t>”</a:t>
            </a:r>
            <a:r>
              <a:rPr lang="en-US" altLang="ko-KR" b="1" dirty="0">
                <a:latin typeface="+mn-ea"/>
              </a:rPr>
              <a:t>): </a:t>
            </a:r>
            <a:r>
              <a:rPr lang="ko-KR" altLang="en-US" b="1" dirty="0">
                <a:latin typeface="+mn-ea"/>
              </a:rPr>
              <a:t>객체를 움직이지는 않고 각도만큼 왼쪽 방향으로 회전 시킨다</a:t>
            </a:r>
            <a:r>
              <a:rPr lang="en-US" altLang="ko-KR" b="1" dirty="0">
                <a:latin typeface="+mn-ea"/>
              </a:rPr>
              <a:t>.</a:t>
            </a:r>
          </a:p>
          <a:p>
            <a:pPr lvl="1">
              <a:lnSpc>
                <a:spcPct val="150000"/>
              </a:lnSpc>
            </a:pPr>
            <a:endParaRPr lang="en-US" altLang="ko-KR" b="1" dirty="0">
              <a:latin typeface="+mn-ea"/>
            </a:endParaRPr>
          </a:p>
          <a:p>
            <a:pPr lvl="1">
              <a:lnSpc>
                <a:spcPct val="150000"/>
              </a:lnSpc>
            </a:pPr>
            <a:endParaRPr lang="en-US" altLang="ko-KR" b="1" dirty="0"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5C9C7A5-BA06-F143-43B3-448BE55A46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679" y="2611582"/>
            <a:ext cx="8644689" cy="39294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9E1BF23-69FA-B8BA-777A-0D5E74EEF8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679" y="3487345"/>
            <a:ext cx="8626642" cy="36613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689B72E-50C9-20A9-BA3D-444938A327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679" y="4692148"/>
            <a:ext cx="8644689" cy="50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9732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6BFA08-693E-9E1C-AD65-2AB351C23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pPr>
              <a:lnSpc>
                <a:spcPct val="150000"/>
              </a:lnSpc>
            </a:pPr>
            <a:r>
              <a:rPr lang="en-US" altLang="ko-KR" sz="3200" b="1" dirty="0" err="1">
                <a:solidFill>
                  <a:srgbClr val="FF0000"/>
                </a:solidFill>
              </a:rPr>
              <a:t>ColabTurtlePlus</a:t>
            </a:r>
            <a:r>
              <a:rPr lang="en-US" altLang="ko-KR" sz="3200" b="1" dirty="0">
                <a:solidFill>
                  <a:srgbClr val="FF0000"/>
                </a:solidFill>
              </a:rPr>
              <a:t> </a:t>
            </a:r>
            <a:r>
              <a:rPr lang="ko-KR" altLang="en-US" sz="3200" b="1" dirty="0">
                <a:solidFill>
                  <a:srgbClr val="FF0000"/>
                </a:solidFill>
              </a:rPr>
              <a:t>모듈</a:t>
            </a:r>
            <a:endParaRPr lang="en-US" altLang="ko-KR" sz="3200" b="1" dirty="0">
              <a:solidFill>
                <a:srgbClr val="FF0000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DAA7089-7EEB-6D17-5659-73286D8FF7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rgbClr val="0432FF"/>
                </a:solidFill>
                <a:latin typeface="+mn-ea"/>
              </a:rPr>
              <a:t>객체</a:t>
            </a:r>
            <a:r>
              <a:rPr lang="en-US" altLang="ko-KR" b="1" dirty="0">
                <a:solidFill>
                  <a:srgbClr val="0432FF"/>
                </a:solidFill>
                <a:latin typeface="+mn-ea"/>
              </a:rPr>
              <a:t>(Turtle)</a:t>
            </a:r>
            <a:r>
              <a:rPr lang="ko-KR" altLang="en-US" b="1" dirty="0">
                <a:solidFill>
                  <a:srgbClr val="0432FF"/>
                </a:solidFill>
                <a:latin typeface="+mn-ea"/>
              </a:rPr>
              <a:t> 관련 메서드</a:t>
            </a:r>
            <a:r>
              <a:rPr lang="en-US" altLang="ko-KR" b="1" dirty="0">
                <a:solidFill>
                  <a:srgbClr val="0432FF"/>
                </a:solidFill>
                <a:latin typeface="+mn-ea"/>
              </a:rPr>
              <a:t>(</a:t>
            </a:r>
            <a:r>
              <a:rPr lang="ko-KR" altLang="en-US" b="1" dirty="0">
                <a:solidFill>
                  <a:srgbClr val="0432FF"/>
                </a:solidFill>
                <a:latin typeface="+mn-ea"/>
              </a:rPr>
              <a:t>함수</a:t>
            </a:r>
            <a:r>
              <a:rPr lang="en-US" altLang="ko-KR" b="1" dirty="0">
                <a:solidFill>
                  <a:srgbClr val="0432FF"/>
                </a:solidFill>
                <a:latin typeface="+mn-ea"/>
              </a:rPr>
              <a:t>/</a:t>
            </a:r>
            <a:r>
              <a:rPr lang="ko-KR" altLang="en-US" b="1" dirty="0">
                <a:solidFill>
                  <a:srgbClr val="0432FF"/>
                </a:solidFill>
                <a:latin typeface="+mn-ea"/>
              </a:rPr>
              <a:t>기능</a:t>
            </a:r>
            <a:r>
              <a:rPr lang="en-US" altLang="ko-KR" b="1" dirty="0">
                <a:solidFill>
                  <a:srgbClr val="0432FF"/>
                </a:solidFill>
                <a:latin typeface="+mn-ea"/>
              </a:rPr>
              <a:t>)</a:t>
            </a:r>
          </a:p>
          <a:p>
            <a:pPr lvl="1">
              <a:lnSpc>
                <a:spcPct val="150000"/>
              </a:lnSpc>
            </a:pPr>
            <a:r>
              <a:rPr lang="en-US" altLang="ko-KR" b="1" dirty="0">
                <a:latin typeface="+mn-ea"/>
              </a:rPr>
              <a:t>forward(</a:t>
            </a:r>
            <a:r>
              <a:rPr lang="en-US" altLang="ko-KR" b="1" i="1" dirty="0">
                <a:solidFill>
                  <a:srgbClr val="0432FF"/>
                </a:solidFill>
                <a:latin typeface="+mn-ea"/>
              </a:rPr>
              <a:t>“</a:t>
            </a:r>
            <a:r>
              <a:rPr lang="ko-KR" altLang="en-US" b="1" i="1" dirty="0">
                <a:solidFill>
                  <a:srgbClr val="0432FF"/>
                </a:solidFill>
                <a:latin typeface="+mn-ea"/>
              </a:rPr>
              <a:t>거리</a:t>
            </a:r>
            <a:r>
              <a:rPr lang="en-US" altLang="ko-KR" b="1" i="1" dirty="0">
                <a:solidFill>
                  <a:srgbClr val="0432FF"/>
                </a:solidFill>
                <a:latin typeface="+mn-ea"/>
              </a:rPr>
              <a:t>”</a:t>
            </a:r>
            <a:r>
              <a:rPr lang="en-US" altLang="ko-KR" b="1" dirty="0">
                <a:latin typeface="+mn-ea"/>
              </a:rPr>
              <a:t>) (or </a:t>
            </a:r>
            <a:r>
              <a:rPr lang="en-US" altLang="ko-KR" b="1" dirty="0" err="1">
                <a:latin typeface="+mn-ea"/>
              </a:rPr>
              <a:t>fd</a:t>
            </a:r>
            <a:r>
              <a:rPr lang="en-US" altLang="ko-KR" b="1" dirty="0">
                <a:latin typeface="+mn-ea"/>
              </a:rPr>
              <a:t>(</a:t>
            </a:r>
            <a:r>
              <a:rPr lang="en-US" altLang="ko-KR" b="1" i="1" dirty="0">
                <a:solidFill>
                  <a:srgbClr val="0432FF"/>
                </a:solidFill>
                <a:latin typeface="+mn-ea"/>
              </a:rPr>
              <a:t>“</a:t>
            </a:r>
            <a:r>
              <a:rPr lang="ko-KR" altLang="en-US" b="1" i="1" dirty="0">
                <a:solidFill>
                  <a:srgbClr val="0432FF"/>
                </a:solidFill>
                <a:latin typeface="+mn-ea"/>
              </a:rPr>
              <a:t>거리</a:t>
            </a:r>
            <a:r>
              <a:rPr lang="en-US" altLang="ko-KR" b="1" i="1" dirty="0">
                <a:solidFill>
                  <a:srgbClr val="0432FF"/>
                </a:solidFill>
                <a:latin typeface="+mn-ea"/>
              </a:rPr>
              <a:t>”</a:t>
            </a:r>
            <a:r>
              <a:rPr lang="en-US" altLang="ko-KR" b="1" dirty="0">
                <a:latin typeface="+mn-ea"/>
              </a:rPr>
              <a:t>)): </a:t>
            </a:r>
            <a:r>
              <a:rPr lang="ko-KR" altLang="en-US" b="1" dirty="0">
                <a:latin typeface="+mn-ea"/>
              </a:rPr>
              <a:t>객체의 앞으로 거리만큼 이동한다</a:t>
            </a:r>
            <a:r>
              <a:rPr lang="en-US" altLang="ko-KR" b="1" dirty="0">
                <a:latin typeface="+mn-ea"/>
              </a:rPr>
              <a:t>.</a:t>
            </a:r>
          </a:p>
          <a:p>
            <a:pPr lvl="1">
              <a:lnSpc>
                <a:spcPct val="150000"/>
              </a:lnSpc>
            </a:pPr>
            <a:endParaRPr lang="en-US" altLang="ko-KR" sz="1100" b="1" dirty="0">
              <a:latin typeface="+mn-ea"/>
            </a:endParaRPr>
          </a:p>
          <a:p>
            <a:pPr lvl="1">
              <a:lnSpc>
                <a:spcPct val="150000"/>
              </a:lnSpc>
            </a:pPr>
            <a:endParaRPr lang="en-US" altLang="ko-KR" b="1" dirty="0">
              <a:latin typeface="+mn-ea"/>
            </a:endParaRPr>
          </a:p>
          <a:p>
            <a:pPr lvl="1">
              <a:lnSpc>
                <a:spcPct val="150000"/>
              </a:lnSpc>
            </a:pPr>
            <a:r>
              <a:rPr lang="en-US" altLang="ko-KR" b="1" dirty="0">
                <a:latin typeface="+mn-ea"/>
              </a:rPr>
              <a:t>backward(</a:t>
            </a:r>
            <a:r>
              <a:rPr lang="en-US" altLang="ko-KR" b="1" i="1" dirty="0">
                <a:solidFill>
                  <a:srgbClr val="0432FF"/>
                </a:solidFill>
                <a:latin typeface="+mn-ea"/>
              </a:rPr>
              <a:t>“</a:t>
            </a:r>
            <a:r>
              <a:rPr lang="ko-KR" altLang="en-US" b="1" i="1" dirty="0">
                <a:solidFill>
                  <a:srgbClr val="0432FF"/>
                </a:solidFill>
                <a:latin typeface="+mn-ea"/>
              </a:rPr>
              <a:t>거리</a:t>
            </a:r>
            <a:r>
              <a:rPr lang="en-US" altLang="ko-KR" b="1" i="1" dirty="0">
                <a:solidFill>
                  <a:srgbClr val="0432FF"/>
                </a:solidFill>
                <a:latin typeface="+mn-ea"/>
              </a:rPr>
              <a:t>”</a:t>
            </a:r>
            <a:r>
              <a:rPr lang="en-US" altLang="ko-KR" b="1" dirty="0">
                <a:latin typeface="+mn-ea"/>
              </a:rPr>
              <a:t>) (or bk(</a:t>
            </a:r>
            <a:r>
              <a:rPr lang="en-US" altLang="ko-KR" b="1" i="1" dirty="0">
                <a:solidFill>
                  <a:srgbClr val="0432FF"/>
                </a:solidFill>
                <a:latin typeface="+mn-ea"/>
              </a:rPr>
              <a:t>“</a:t>
            </a:r>
            <a:r>
              <a:rPr lang="ko-KR" altLang="en-US" b="1" i="1" dirty="0">
                <a:solidFill>
                  <a:srgbClr val="0432FF"/>
                </a:solidFill>
                <a:latin typeface="+mn-ea"/>
              </a:rPr>
              <a:t>거리</a:t>
            </a:r>
            <a:r>
              <a:rPr lang="en-US" altLang="ko-KR" b="1" i="1" dirty="0">
                <a:solidFill>
                  <a:srgbClr val="0432FF"/>
                </a:solidFill>
                <a:latin typeface="+mn-ea"/>
              </a:rPr>
              <a:t>”</a:t>
            </a:r>
            <a:r>
              <a:rPr lang="en-US" altLang="ko-KR" b="1" dirty="0">
                <a:latin typeface="+mn-ea"/>
              </a:rPr>
              <a:t>), back(</a:t>
            </a:r>
            <a:r>
              <a:rPr lang="en-US" altLang="ko-KR" b="1" i="1" dirty="0">
                <a:solidFill>
                  <a:srgbClr val="0432FF"/>
                </a:solidFill>
                <a:latin typeface="+mn-ea"/>
              </a:rPr>
              <a:t>“</a:t>
            </a:r>
            <a:r>
              <a:rPr lang="ko-KR" altLang="en-US" b="1" i="1" dirty="0">
                <a:solidFill>
                  <a:srgbClr val="0432FF"/>
                </a:solidFill>
                <a:latin typeface="+mn-ea"/>
              </a:rPr>
              <a:t>거리</a:t>
            </a:r>
            <a:r>
              <a:rPr lang="en-US" altLang="ko-KR" b="1" i="1" dirty="0">
                <a:solidFill>
                  <a:srgbClr val="0432FF"/>
                </a:solidFill>
                <a:latin typeface="+mn-ea"/>
              </a:rPr>
              <a:t>”</a:t>
            </a:r>
            <a:r>
              <a:rPr lang="en-US" altLang="ko-KR" b="1" dirty="0">
                <a:latin typeface="+mn-ea"/>
              </a:rPr>
              <a:t>)): </a:t>
            </a:r>
            <a:r>
              <a:rPr lang="ko-KR" altLang="en-US" b="1" dirty="0">
                <a:latin typeface="+mn-ea"/>
              </a:rPr>
              <a:t>객체의 뒤로 거리만큼 이동한다</a:t>
            </a:r>
            <a:r>
              <a:rPr lang="en-US" altLang="ko-KR" b="1" dirty="0">
                <a:latin typeface="+mn-ea"/>
              </a:rPr>
              <a:t>.</a:t>
            </a:r>
          </a:p>
          <a:p>
            <a:pPr lvl="1">
              <a:lnSpc>
                <a:spcPct val="150000"/>
              </a:lnSpc>
            </a:pPr>
            <a:endParaRPr lang="en-US" altLang="ko-KR" sz="1200" b="1" dirty="0">
              <a:latin typeface="+mn-ea"/>
            </a:endParaRPr>
          </a:p>
          <a:p>
            <a:pPr lvl="1">
              <a:lnSpc>
                <a:spcPct val="150000"/>
              </a:lnSpc>
            </a:pPr>
            <a:endParaRPr lang="en-US" altLang="ko-KR" b="1" dirty="0">
              <a:latin typeface="+mn-ea"/>
            </a:endParaRPr>
          </a:p>
          <a:p>
            <a:pPr lvl="1">
              <a:lnSpc>
                <a:spcPct val="150000"/>
              </a:lnSpc>
            </a:pPr>
            <a:r>
              <a:rPr lang="en-US" altLang="ko-KR" b="1" dirty="0" err="1">
                <a:latin typeface="+mn-ea"/>
              </a:rPr>
              <a:t>goto</a:t>
            </a:r>
            <a:r>
              <a:rPr lang="en-US" altLang="ko-KR" b="1" dirty="0">
                <a:latin typeface="+mn-ea"/>
              </a:rPr>
              <a:t>(</a:t>
            </a:r>
            <a:r>
              <a:rPr lang="en-US" altLang="ko-KR" b="1" i="1" dirty="0">
                <a:solidFill>
                  <a:srgbClr val="0432FF"/>
                </a:solidFill>
                <a:latin typeface="+mn-ea"/>
              </a:rPr>
              <a:t>x,</a:t>
            </a:r>
            <a:r>
              <a:rPr lang="ko-KR" altLang="en-US" b="1" i="1" dirty="0">
                <a:solidFill>
                  <a:srgbClr val="0432FF"/>
                </a:solidFill>
                <a:latin typeface="+mn-ea"/>
              </a:rPr>
              <a:t> </a:t>
            </a:r>
            <a:r>
              <a:rPr lang="en-US" altLang="ko-KR" b="1" i="1" dirty="0">
                <a:solidFill>
                  <a:srgbClr val="0432FF"/>
                </a:solidFill>
                <a:latin typeface="+mn-ea"/>
              </a:rPr>
              <a:t>y</a:t>
            </a:r>
            <a:r>
              <a:rPr lang="en-US" altLang="ko-KR" b="1" dirty="0">
                <a:latin typeface="+mn-ea"/>
              </a:rPr>
              <a:t>)(or </a:t>
            </a:r>
            <a:r>
              <a:rPr lang="en-US" altLang="ko-KR" b="1" dirty="0" err="1">
                <a:latin typeface="+mn-ea"/>
              </a:rPr>
              <a:t>setpos</a:t>
            </a:r>
            <a:r>
              <a:rPr lang="en-US" altLang="ko-KR" b="1" dirty="0">
                <a:latin typeface="+mn-ea"/>
              </a:rPr>
              <a:t>(</a:t>
            </a:r>
            <a:r>
              <a:rPr lang="en-US" altLang="ko-KR" b="1" i="1" dirty="0" err="1">
                <a:solidFill>
                  <a:srgbClr val="0432FF"/>
                </a:solidFill>
                <a:latin typeface="+mn-ea"/>
              </a:rPr>
              <a:t>x,y</a:t>
            </a:r>
            <a:r>
              <a:rPr lang="en-US" altLang="ko-KR" b="1" dirty="0">
                <a:latin typeface="+mn-ea"/>
              </a:rPr>
              <a:t>), </a:t>
            </a:r>
            <a:r>
              <a:rPr lang="en-US" altLang="ko-KR" b="1" dirty="0" err="1">
                <a:latin typeface="+mn-ea"/>
              </a:rPr>
              <a:t>setposition</a:t>
            </a:r>
            <a:r>
              <a:rPr lang="en-US" altLang="ko-KR" b="1" dirty="0">
                <a:latin typeface="+mn-ea"/>
              </a:rPr>
              <a:t>(</a:t>
            </a:r>
            <a:r>
              <a:rPr lang="en-US" altLang="ko-KR" b="1" i="1" dirty="0">
                <a:solidFill>
                  <a:srgbClr val="0432FF"/>
                </a:solidFill>
                <a:latin typeface="+mn-ea"/>
              </a:rPr>
              <a:t>x, y</a:t>
            </a:r>
            <a:r>
              <a:rPr lang="en-US" altLang="ko-KR" b="1" dirty="0">
                <a:latin typeface="+mn-ea"/>
              </a:rPr>
              <a:t>)):</a:t>
            </a:r>
            <a:r>
              <a:rPr lang="ko-KR" altLang="en-US" b="1" dirty="0">
                <a:latin typeface="+mn-ea"/>
              </a:rPr>
              <a:t> </a:t>
            </a:r>
            <a:r>
              <a:rPr lang="en-US" altLang="ko-KR" b="1" dirty="0">
                <a:latin typeface="+mn-ea"/>
              </a:rPr>
              <a:t>(x, y)</a:t>
            </a:r>
            <a:r>
              <a:rPr lang="ko-KR" altLang="en-US" b="1" dirty="0">
                <a:latin typeface="+mn-ea"/>
              </a:rPr>
              <a:t>좌표로 객체를 이동시킨다</a:t>
            </a:r>
            <a:r>
              <a:rPr lang="en-US" altLang="ko-KR" b="1" dirty="0">
                <a:latin typeface="+mn-ea"/>
              </a:rPr>
              <a:t>.</a:t>
            </a:r>
          </a:p>
          <a:p>
            <a:pPr lvl="1">
              <a:lnSpc>
                <a:spcPct val="150000"/>
              </a:lnSpc>
            </a:pPr>
            <a:endParaRPr lang="en-US" altLang="ko-KR" b="1" dirty="0">
              <a:latin typeface="+mn-ea"/>
            </a:endParaRPr>
          </a:p>
          <a:p>
            <a:pPr lvl="1">
              <a:lnSpc>
                <a:spcPct val="150000"/>
              </a:lnSpc>
            </a:pPr>
            <a:endParaRPr lang="en-US" altLang="ko-KR" b="1" dirty="0">
              <a:latin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975B9C8-6C73-1D5F-C345-2B306E420E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679" y="2212380"/>
            <a:ext cx="8644689" cy="68669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8655B9B-EF9D-775B-3DC0-DEE081F64E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632" y="3377248"/>
            <a:ext cx="8662736" cy="66487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338B52B-3DAB-9C7D-8767-E66723A6CC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632" y="4594690"/>
            <a:ext cx="8644689" cy="652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4251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6BFA08-693E-9E1C-AD65-2AB351C23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pPr>
              <a:lnSpc>
                <a:spcPct val="150000"/>
              </a:lnSpc>
            </a:pPr>
            <a:r>
              <a:rPr lang="en-US" altLang="ko-KR" sz="3200" b="1" dirty="0" err="1">
                <a:solidFill>
                  <a:srgbClr val="FF0000"/>
                </a:solidFill>
              </a:rPr>
              <a:t>ColabTurtlePlus</a:t>
            </a:r>
            <a:r>
              <a:rPr lang="en-US" altLang="ko-KR" sz="3200" b="1" dirty="0">
                <a:solidFill>
                  <a:srgbClr val="FF0000"/>
                </a:solidFill>
              </a:rPr>
              <a:t> </a:t>
            </a:r>
            <a:r>
              <a:rPr lang="ko-KR" altLang="en-US" sz="3200" b="1" dirty="0">
                <a:solidFill>
                  <a:srgbClr val="FF0000"/>
                </a:solidFill>
              </a:rPr>
              <a:t>모듈</a:t>
            </a:r>
            <a:endParaRPr lang="en-US" altLang="ko-KR" sz="3200" b="1" dirty="0">
              <a:solidFill>
                <a:srgbClr val="FF0000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DAA7089-7EEB-6D17-5659-73286D8FF7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rgbClr val="0432FF"/>
                </a:solidFill>
                <a:latin typeface="+mn-ea"/>
              </a:rPr>
              <a:t>객체</a:t>
            </a:r>
            <a:r>
              <a:rPr lang="en-US" altLang="ko-KR" b="1" dirty="0">
                <a:solidFill>
                  <a:srgbClr val="0432FF"/>
                </a:solidFill>
                <a:latin typeface="+mn-ea"/>
              </a:rPr>
              <a:t>(Turtle)</a:t>
            </a:r>
            <a:r>
              <a:rPr lang="ko-KR" altLang="en-US" b="1" dirty="0">
                <a:solidFill>
                  <a:srgbClr val="0432FF"/>
                </a:solidFill>
                <a:latin typeface="+mn-ea"/>
              </a:rPr>
              <a:t> 관련 메서드</a:t>
            </a:r>
            <a:r>
              <a:rPr lang="en-US" altLang="ko-KR" b="1" dirty="0">
                <a:solidFill>
                  <a:srgbClr val="0432FF"/>
                </a:solidFill>
                <a:latin typeface="+mn-ea"/>
              </a:rPr>
              <a:t>(</a:t>
            </a:r>
            <a:r>
              <a:rPr lang="ko-KR" altLang="en-US" b="1" dirty="0">
                <a:solidFill>
                  <a:srgbClr val="0432FF"/>
                </a:solidFill>
                <a:latin typeface="+mn-ea"/>
              </a:rPr>
              <a:t>함수</a:t>
            </a:r>
            <a:r>
              <a:rPr lang="en-US" altLang="ko-KR" b="1" dirty="0">
                <a:solidFill>
                  <a:srgbClr val="0432FF"/>
                </a:solidFill>
                <a:latin typeface="+mn-ea"/>
              </a:rPr>
              <a:t>/</a:t>
            </a:r>
            <a:r>
              <a:rPr lang="ko-KR" altLang="en-US" b="1" dirty="0">
                <a:solidFill>
                  <a:srgbClr val="0432FF"/>
                </a:solidFill>
                <a:latin typeface="+mn-ea"/>
              </a:rPr>
              <a:t>기능</a:t>
            </a:r>
            <a:r>
              <a:rPr lang="en-US" altLang="ko-KR" b="1" dirty="0">
                <a:solidFill>
                  <a:srgbClr val="0432FF"/>
                </a:solidFill>
                <a:latin typeface="+mn-ea"/>
              </a:rPr>
              <a:t>)</a:t>
            </a:r>
          </a:p>
          <a:p>
            <a:pPr lvl="1">
              <a:lnSpc>
                <a:spcPct val="150000"/>
              </a:lnSpc>
            </a:pPr>
            <a:r>
              <a:rPr lang="en-US" altLang="ko-KR" b="1" dirty="0" err="1">
                <a:latin typeface="+mn-ea"/>
              </a:rPr>
              <a:t>showturtle</a:t>
            </a:r>
            <a:r>
              <a:rPr lang="en-US" altLang="ko-KR" b="1" dirty="0">
                <a:latin typeface="+mn-ea"/>
              </a:rPr>
              <a:t>(): </a:t>
            </a:r>
            <a:r>
              <a:rPr lang="ko-KR" altLang="en-US" b="1" dirty="0">
                <a:latin typeface="+mn-ea"/>
              </a:rPr>
              <a:t>객체를 보이게 한다</a:t>
            </a:r>
            <a:r>
              <a:rPr lang="en-US" altLang="ko-KR" b="1" dirty="0">
                <a:latin typeface="+mn-ea"/>
              </a:rPr>
              <a:t>.</a:t>
            </a:r>
          </a:p>
          <a:p>
            <a:pPr lvl="1">
              <a:lnSpc>
                <a:spcPct val="150000"/>
              </a:lnSpc>
            </a:pPr>
            <a:r>
              <a:rPr lang="en-US" altLang="ko-KR" b="1" dirty="0" err="1">
                <a:latin typeface="+mn-ea"/>
              </a:rPr>
              <a:t>hideturtle</a:t>
            </a:r>
            <a:r>
              <a:rPr lang="en-US" altLang="ko-KR" b="1" dirty="0">
                <a:latin typeface="+mn-ea"/>
              </a:rPr>
              <a:t>(): </a:t>
            </a:r>
            <a:r>
              <a:rPr lang="ko-KR" altLang="en-US" b="1" dirty="0">
                <a:latin typeface="+mn-ea"/>
              </a:rPr>
              <a:t>객체를 안보이게 한다</a:t>
            </a:r>
            <a:r>
              <a:rPr lang="en-US" altLang="ko-KR" b="1" dirty="0">
                <a:latin typeface="+mn-ea"/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9E1D3FD-F025-9902-DA3B-8B1A785727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679" y="2694214"/>
            <a:ext cx="8626642" cy="693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1829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6BFA08-693E-9E1C-AD65-2AB351C23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pPr>
              <a:lnSpc>
                <a:spcPct val="150000"/>
              </a:lnSpc>
            </a:pPr>
            <a:r>
              <a:rPr lang="en-US" altLang="ko-KR" sz="3200" b="1" dirty="0" err="1">
                <a:solidFill>
                  <a:srgbClr val="FF0000"/>
                </a:solidFill>
              </a:rPr>
              <a:t>ColabTurtlePlus</a:t>
            </a:r>
            <a:r>
              <a:rPr lang="en-US" altLang="ko-KR" sz="3200" b="1" dirty="0">
                <a:solidFill>
                  <a:srgbClr val="FF0000"/>
                </a:solidFill>
              </a:rPr>
              <a:t> </a:t>
            </a:r>
            <a:r>
              <a:rPr lang="ko-KR" altLang="en-US" sz="3200" b="1" dirty="0">
                <a:solidFill>
                  <a:srgbClr val="FF0000"/>
                </a:solidFill>
              </a:rPr>
              <a:t>모듈</a:t>
            </a:r>
            <a:endParaRPr lang="en-US" altLang="ko-KR" sz="3200" b="1" dirty="0">
              <a:solidFill>
                <a:srgbClr val="FF0000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DAA7089-7EEB-6D17-5659-73286D8FF7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rgbClr val="0432FF"/>
                </a:solidFill>
                <a:latin typeface="+mn-ea"/>
              </a:rPr>
              <a:t>그리기</a:t>
            </a:r>
            <a:r>
              <a:rPr lang="en-US" altLang="ko-KR" b="1" dirty="0">
                <a:solidFill>
                  <a:srgbClr val="0432FF"/>
                </a:solidFill>
                <a:latin typeface="+mn-ea"/>
              </a:rPr>
              <a:t>(Pen)</a:t>
            </a:r>
            <a:r>
              <a:rPr lang="ko-KR" altLang="en-US" b="1" dirty="0">
                <a:solidFill>
                  <a:srgbClr val="0432FF"/>
                </a:solidFill>
                <a:latin typeface="+mn-ea"/>
              </a:rPr>
              <a:t> 관련 메서드</a:t>
            </a:r>
            <a:r>
              <a:rPr lang="en-US" altLang="ko-KR" b="1" dirty="0">
                <a:solidFill>
                  <a:srgbClr val="0432FF"/>
                </a:solidFill>
                <a:latin typeface="+mn-ea"/>
              </a:rPr>
              <a:t>(</a:t>
            </a:r>
            <a:r>
              <a:rPr lang="ko-KR" altLang="en-US" b="1" dirty="0">
                <a:solidFill>
                  <a:srgbClr val="0432FF"/>
                </a:solidFill>
                <a:latin typeface="+mn-ea"/>
              </a:rPr>
              <a:t>함수</a:t>
            </a:r>
            <a:r>
              <a:rPr lang="en-US" altLang="ko-KR" b="1" dirty="0">
                <a:solidFill>
                  <a:srgbClr val="0432FF"/>
                </a:solidFill>
                <a:latin typeface="+mn-ea"/>
              </a:rPr>
              <a:t>/</a:t>
            </a:r>
            <a:r>
              <a:rPr lang="ko-KR" altLang="en-US" b="1" dirty="0">
                <a:solidFill>
                  <a:srgbClr val="0432FF"/>
                </a:solidFill>
                <a:latin typeface="+mn-ea"/>
              </a:rPr>
              <a:t>기능</a:t>
            </a:r>
            <a:r>
              <a:rPr lang="en-US" altLang="ko-KR" b="1" dirty="0">
                <a:solidFill>
                  <a:srgbClr val="0432FF"/>
                </a:solidFill>
                <a:latin typeface="+mn-ea"/>
              </a:rPr>
              <a:t>)</a:t>
            </a:r>
          </a:p>
          <a:p>
            <a:pPr lvl="1">
              <a:lnSpc>
                <a:spcPct val="150000"/>
              </a:lnSpc>
            </a:pPr>
            <a:r>
              <a:rPr lang="en-US" altLang="ko-KR" b="1" dirty="0" err="1">
                <a:latin typeface="+mn-ea"/>
              </a:rPr>
              <a:t>pendown</a:t>
            </a:r>
            <a:r>
              <a:rPr lang="en-US" altLang="ko-KR" b="1" dirty="0">
                <a:latin typeface="+mn-ea"/>
              </a:rPr>
              <a:t>(): </a:t>
            </a:r>
            <a:r>
              <a:rPr lang="ko-KR" altLang="en-US" b="1" dirty="0">
                <a:latin typeface="+mn-ea"/>
              </a:rPr>
              <a:t>펜을 내린다 </a:t>
            </a:r>
            <a:r>
              <a:rPr lang="en-US" altLang="ko-KR" b="1" dirty="0">
                <a:latin typeface="+mn-ea"/>
              </a:rPr>
              <a:t>(</a:t>
            </a:r>
            <a:r>
              <a:rPr lang="ko-KR" altLang="en-US" b="1" dirty="0">
                <a:latin typeface="+mn-ea"/>
              </a:rPr>
              <a:t>이동하는 동선 표시</a:t>
            </a:r>
            <a:r>
              <a:rPr lang="en-US" altLang="ko-KR" b="1" dirty="0">
                <a:latin typeface="+mn-ea"/>
              </a:rPr>
              <a:t>/</a:t>
            </a:r>
            <a:r>
              <a:rPr lang="ko-KR" altLang="en-US" b="1" dirty="0">
                <a:latin typeface="+mn-ea"/>
              </a:rPr>
              <a:t>기본값</a:t>
            </a:r>
            <a:r>
              <a:rPr lang="en-US" altLang="ko-KR" b="1" dirty="0">
                <a:latin typeface="+mn-ea"/>
              </a:rPr>
              <a:t>)</a:t>
            </a:r>
          </a:p>
          <a:p>
            <a:pPr lvl="1">
              <a:lnSpc>
                <a:spcPct val="150000"/>
              </a:lnSpc>
            </a:pPr>
            <a:r>
              <a:rPr lang="en-US" altLang="ko-KR" b="1" dirty="0" err="1">
                <a:latin typeface="+mn-ea"/>
              </a:rPr>
              <a:t>penup</a:t>
            </a:r>
            <a:r>
              <a:rPr lang="en-US" altLang="ko-KR" b="1" dirty="0">
                <a:latin typeface="+mn-ea"/>
              </a:rPr>
              <a:t>(): </a:t>
            </a:r>
            <a:r>
              <a:rPr lang="ko-KR" altLang="en-US" b="1" dirty="0">
                <a:latin typeface="+mn-ea"/>
              </a:rPr>
              <a:t>펜을 올린다</a:t>
            </a:r>
            <a:r>
              <a:rPr lang="en-US" altLang="ko-KR" b="1" dirty="0">
                <a:latin typeface="+mn-ea"/>
              </a:rPr>
              <a:t> (</a:t>
            </a:r>
            <a:r>
              <a:rPr lang="ko-KR" altLang="en-US" b="1" dirty="0">
                <a:latin typeface="+mn-ea"/>
              </a:rPr>
              <a:t>이동하는 동선 표시하지 않음</a:t>
            </a:r>
            <a:r>
              <a:rPr lang="en-US" altLang="ko-KR" b="1" dirty="0">
                <a:latin typeface="+mn-ea"/>
              </a:rPr>
              <a:t>)</a:t>
            </a:r>
          </a:p>
          <a:p>
            <a:pPr lvl="1">
              <a:lnSpc>
                <a:spcPct val="150000"/>
              </a:lnSpc>
            </a:pPr>
            <a:endParaRPr lang="en-US" altLang="ko-KR" sz="900" b="1" dirty="0">
              <a:latin typeface="+mn-ea"/>
            </a:endParaRPr>
          </a:p>
          <a:p>
            <a:pPr lvl="1">
              <a:lnSpc>
                <a:spcPct val="150000"/>
              </a:lnSpc>
            </a:pPr>
            <a:endParaRPr lang="en-US" altLang="ko-KR" b="1" dirty="0">
              <a:latin typeface="+mn-ea"/>
            </a:endParaRPr>
          </a:p>
          <a:p>
            <a:pPr lvl="1">
              <a:lnSpc>
                <a:spcPct val="150000"/>
              </a:lnSpc>
            </a:pPr>
            <a:r>
              <a:rPr lang="en-US" altLang="ko-KR" b="1" dirty="0" err="1">
                <a:latin typeface="+mn-ea"/>
              </a:rPr>
              <a:t>pensize</a:t>
            </a:r>
            <a:r>
              <a:rPr lang="en-US" altLang="ko-KR" b="1" dirty="0">
                <a:latin typeface="+mn-ea"/>
              </a:rPr>
              <a:t>(</a:t>
            </a:r>
            <a:r>
              <a:rPr lang="en-US" altLang="ko-KR" b="1" i="1" dirty="0">
                <a:solidFill>
                  <a:srgbClr val="0432FF"/>
                </a:solidFill>
                <a:latin typeface="+mn-ea"/>
              </a:rPr>
              <a:t>“size”</a:t>
            </a:r>
            <a:r>
              <a:rPr lang="en-US" altLang="ko-KR" b="1" dirty="0">
                <a:latin typeface="+mn-ea"/>
              </a:rPr>
              <a:t>): </a:t>
            </a:r>
            <a:r>
              <a:rPr lang="ko-KR" altLang="en-US" b="1" dirty="0">
                <a:latin typeface="+mn-ea"/>
              </a:rPr>
              <a:t>펜의 굵기를 지정한다</a:t>
            </a:r>
            <a:r>
              <a:rPr lang="en-US" altLang="ko-KR" b="1" dirty="0">
                <a:latin typeface="+mn-ea"/>
              </a:rPr>
              <a:t>.</a:t>
            </a:r>
          </a:p>
          <a:p>
            <a:pPr lvl="1">
              <a:lnSpc>
                <a:spcPct val="150000"/>
              </a:lnSpc>
            </a:pPr>
            <a:endParaRPr lang="en-US" altLang="ko-KR" b="1" dirty="0">
              <a:latin typeface="+mn-ea"/>
            </a:endParaRPr>
          </a:p>
          <a:p>
            <a:pPr lvl="1">
              <a:lnSpc>
                <a:spcPct val="150000"/>
              </a:lnSpc>
            </a:pPr>
            <a:r>
              <a:rPr lang="en-US" altLang="ko-KR" b="1" dirty="0" err="1">
                <a:latin typeface="+mn-ea"/>
              </a:rPr>
              <a:t>pencolor</a:t>
            </a:r>
            <a:r>
              <a:rPr lang="en-US" altLang="ko-KR" b="1" dirty="0">
                <a:latin typeface="+mn-ea"/>
              </a:rPr>
              <a:t>(</a:t>
            </a:r>
            <a:r>
              <a:rPr lang="en-US" altLang="ko-KR" b="1" i="1" dirty="0">
                <a:solidFill>
                  <a:srgbClr val="0432FF"/>
                </a:solidFill>
                <a:latin typeface="+mn-ea"/>
              </a:rPr>
              <a:t>“color”</a:t>
            </a:r>
            <a:r>
              <a:rPr lang="en-US" altLang="ko-KR" b="1" dirty="0">
                <a:latin typeface="+mn-ea"/>
              </a:rPr>
              <a:t>): </a:t>
            </a:r>
            <a:r>
              <a:rPr lang="ko-KR" altLang="en-US" b="1" dirty="0">
                <a:latin typeface="+mn-ea"/>
              </a:rPr>
              <a:t>펜</a:t>
            </a:r>
            <a:r>
              <a:rPr lang="en-US" altLang="ko-KR" b="1" dirty="0">
                <a:latin typeface="+mn-ea"/>
              </a:rPr>
              <a:t>(</a:t>
            </a:r>
            <a:r>
              <a:rPr lang="ko-KR" altLang="en-US" b="1" dirty="0">
                <a:latin typeface="+mn-ea"/>
              </a:rPr>
              <a:t>동선</a:t>
            </a:r>
            <a:r>
              <a:rPr lang="en-US" altLang="ko-KR" b="1" dirty="0">
                <a:latin typeface="+mn-ea"/>
              </a:rPr>
              <a:t>)</a:t>
            </a:r>
            <a:r>
              <a:rPr lang="ko-KR" altLang="en-US" b="1" dirty="0">
                <a:latin typeface="+mn-ea"/>
              </a:rPr>
              <a:t>의 색깔을 지정한다</a:t>
            </a:r>
            <a:r>
              <a:rPr lang="en-US" altLang="ko-KR" b="1" dirty="0">
                <a:latin typeface="+mn-ea"/>
              </a:rPr>
              <a:t>.</a:t>
            </a:r>
          </a:p>
          <a:p>
            <a:pPr lvl="1">
              <a:lnSpc>
                <a:spcPct val="150000"/>
              </a:lnSpc>
            </a:pPr>
            <a:endParaRPr lang="en-US" altLang="ko-KR" b="1" dirty="0">
              <a:latin typeface="+mn-ea"/>
            </a:endParaRPr>
          </a:p>
          <a:p>
            <a:pPr lvl="1">
              <a:lnSpc>
                <a:spcPct val="150000"/>
              </a:lnSpc>
            </a:pPr>
            <a:endParaRPr lang="en-US" altLang="ko-KR" b="1" dirty="0">
              <a:latin typeface="+mn-ea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55430A3D-F000-BC73-F594-92C7F62642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679" y="2695227"/>
            <a:ext cx="8644689" cy="522942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7C291052-9066-4B03-8F46-8A06181A3B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655" y="3776935"/>
            <a:ext cx="8644689" cy="379492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94219A10-BA8B-82A5-5072-3053BD391A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679" y="4692333"/>
            <a:ext cx="8626642" cy="501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6473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6BFA08-693E-9E1C-AD65-2AB351C23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pPr>
              <a:lnSpc>
                <a:spcPct val="150000"/>
              </a:lnSpc>
            </a:pPr>
            <a:r>
              <a:rPr lang="en-US" altLang="ko-KR" sz="3200" b="1" dirty="0" err="1">
                <a:solidFill>
                  <a:srgbClr val="FF0000"/>
                </a:solidFill>
              </a:rPr>
              <a:t>ColabTurtlePlus</a:t>
            </a:r>
            <a:r>
              <a:rPr lang="en-US" altLang="ko-KR" sz="3200" b="1" dirty="0">
                <a:solidFill>
                  <a:srgbClr val="FF0000"/>
                </a:solidFill>
              </a:rPr>
              <a:t> </a:t>
            </a:r>
            <a:r>
              <a:rPr lang="ko-KR" altLang="en-US" sz="3200" b="1" dirty="0">
                <a:solidFill>
                  <a:srgbClr val="FF0000"/>
                </a:solidFill>
              </a:rPr>
              <a:t>모듈</a:t>
            </a:r>
            <a:endParaRPr lang="en-US" altLang="ko-KR" sz="3200" b="1" dirty="0">
              <a:solidFill>
                <a:srgbClr val="FF0000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DAA7089-7EEB-6D17-5659-73286D8FF7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rgbClr val="0432FF"/>
                </a:solidFill>
                <a:latin typeface="+mn-ea"/>
              </a:rPr>
              <a:t>그리기</a:t>
            </a:r>
            <a:r>
              <a:rPr lang="en-US" altLang="ko-KR" b="1" dirty="0">
                <a:solidFill>
                  <a:srgbClr val="0432FF"/>
                </a:solidFill>
                <a:latin typeface="+mn-ea"/>
              </a:rPr>
              <a:t>(Pen)</a:t>
            </a:r>
            <a:r>
              <a:rPr lang="ko-KR" altLang="en-US" b="1" dirty="0">
                <a:solidFill>
                  <a:srgbClr val="0432FF"/>
                </a:solidFill>
                <a:latin typeface="+mn-ea"/>
              </a:rPr>
              <a:t> 관련 메서드</a:t>
            </a:r>
            <a:r>
              <a:rPr lang="en-US" altLang="ko-KR" b="1" dirty="0">
                <a:solidFill>
                  <a:srgbClr val="0432FF"/>
                </a:solidFill>
                <a:latin typeface="+mn-ea"/>
              </a:rPr>
              <a:t>(</a:t>
            </a:r>
            <a:r>
              <a:rPr lang="ko-KR" altLang="en-US" b="1" dirty="0">
                <a:solidFill>
                  <a:srgbClr val="0432FF"/>
                </a:solidFill>
                <a:latin typeface="+mn-ea"/>
              </a:rPr>
              <a:t>함수</a:t>
            </a:r>
            <a:r>
              <a:rPr lang="en-US" altLang="ko-KR" b="1" dirty="0">
                <a:solidFill>
                  <a:srgbClr val="0432FF"/>
                </a:solidFill>
                <a:latin typeface="+mn-ea"/>
              </a:rPr>
              <a:t>/</a:t>
            </a:r>
            <a:r>
              <a:rPr lang="ko-KR" altLang="en-US" b="1" dirty="0">
                <a:solidFill>
                  <a:srgbClr val="0432FF"/>
                </a:solidFill>
                <a:latin typeface="+mn-ea"/>
              </a:rPr>
              <a:t>기능</a:t>
            </a:r>
            <a:r>
              <a:rPr lang="en-US" altLang="ko-KR" b="1" dirty="0">
                <a:solidFill>
                  <a:srgbClr val="0432FF"/>
                </a:solidFill>
                <a:latin typeface="+mn-ea"/>
              </a:rPr>
              <a:t>)</a:t>
            </a:r>
          </a:p>
          <a:p>
            <a:pPr lvl="1">
              <a:lnSpc>
                <a:spcPct val="150000"/>
              </a:lnSpc>
            </a:pPr>
            <a:r>
              <a:rPr lang="en-US" altLang="ko-KR" b="1" dirty="0" err="1">
                <a:latin typeface="+mn-ea"/>
              </a:rPr>
              <a:t>begin_fill</a:t>
            </a:r>
            <a:r>
              <a:rPr lang="en-US" altLang="ko-KR" b="1" dirty="0">
                <a:latin typeface="+mn-ea"/>
              </a:rPr>
              <a:t>(): </a:t>
            </a:r>
            <a:r>
              <a:rPr lang="ko-KR" altLang="en-US" b="1" dirty="0">
                <a:latin typeface="+mn-ea"/>
              </a:rPr>
              <a:t>도형의 색을 채우기 시작하는 지점을 지정한다</a:t>
            </a:r>
            <a:r>
              <a:rPr lang="en-US" altLang="ko-KR" b="1" dirty="0">
                <a:latin typeface="+mn-ea"/>
              </a:rPr>
              <a:t>.</a:t>
            </a:r>
          </a:p>
          <a:p>
            <a:pPr lvl="1">
              <a:lnSpc>
                <a:spcPct val="150000"/>
              </a:lnSpc>
            </a:pPr>
            <a:r>
              <a:rPr lang="en-US" altLang="ko-KR" b="1" dirty="0" err="1">
                <a:latin typeface="+mn-ea"/>
              </a:rPr>
              <a:t>end_fill</a:t>
            </a:r>
            <a:r>
              <a:rPr lang="en-US" altLang="ko-KR" b="1" dirty="0">
                <a:latin typeface="+mn-ea"/>
              </a:rPr>
              <a:t>(): </a:t>
            </a:r>
            <a:r>
              <a:rPr lang="ko-KR" altLang="en-US" b="1" dirty="0">
                <a:latin typeface="+mn-ea"/>
              </a:rPr>
              <a:t>도형의 색을 채우기 시작하는 지점을 지정한다</a:t>
            </a:r>
            <a:r>
              <a:rPr lang="en-US" altLang="ko-KR" b="1" dirty="0">
                <a:latin typeface="+mn-ea"/>
              </a:rPr>
              <a:t>.</a:t>
            </a:r>
          </a:p>
          <a:p>
            <a:pPr lvl="1">
              <a:lnSpc>
                <a:spcPct val="150000"/>
              </a:lnSpc>
            </a:pPr>
            <a:endParaRPr lang="en-US" altLang="ko-KR" sz="2000" b="1" dirty="0">
              <a:latin typeface="+mn-ea"/>
            </a:endParaRPr>
          </a:p>
          <a:p>
            <a:pPr lvl="1">
              <a:lnSpc>
                <a:spcPct val="150000"/>
              </a:lnSpc>
            </a:pPr>
            <a:endParaRPr lang="en-US" altLang="ko-KR" b="1" dirty="0">
              <a:latin typeface="+mn-ea"/>
            </a:endParaRPr>
          </a:p>
          <a:p>
            <a:pPr lvl="1">
              <a:lnSpc>
                <a:spcPct val="150000"/>
              </a:lnSpc>
            </a:pPr>
            <a:r>
              <a:rPr lang="en-US" altLang="ko-KR" b="1" dirty="0" err="1">
                <a:latin typeface="+mn-ea"/>
              </a:rPr>
              <a:t>fillcolor</a:t>
            </a:r>
            <a:r>
              <a:rPr lang="en-US" altLang="ko-KR" b="1" dirty="0">
                <a:latin typeface="+mn-ea"/>
              </a:rPr>
              <a:t>(</a:t>
            </a:r>
            <a:r>
              <a:rPr lang="en-US" altLang="ko-KR" b="1" i="1" dirty="0">
                <a:solidFill>
                  <a:srgbClr val="0432FF"/>
                </a:solidFill>
                <a:latin typeface="+mn-ea"/>
              </a:rPr>
              <a:t>“</a:t>
            </a:r>
            <a:r>
              <a:rPr lang="ko-KR" altLang="en-US" b="1" i="1" dirty="0">
                <a:solidFill>
                  <a:srgbClr val="0432FF"/>
                </a:solidFill>
                <a:latin typeface="+mn-ea"/>
              </a:rPr>
              <a:t>색상</a:t>
            </a:r>
            <a:r>
              <a:rPr lang="en-US" altLang="ko-KR" b="1" i="1" dirty="0">
                <a:solidFill>
                  <a:srgbClr val="0432FF"/>
                </a:solidFill>
                <a:latin typeface="+mn-ea"/>
              </a:rPr>
              <a:t>”</a:t>
            </a:r>
            <a:r>
              <a:rPr lang="en-US" altLang="ko-KR" b="1" dirty="0">
                <a:latin typeface="+mn-ea"/>
              </a:rPr>
              <a:t>): </a:t>
            </a:r>
            <a:r>
              <a:rPr lang="ko-KR" altLang="en-US" b="1" dirty="0">
                <a:latin typeface="+mn-ea"/>
              </a:rPr>
              <a:t>도형을 채울 때의 색상의 지정한다</a:t>
            </a:r>
            <a:r>
              <a:rPr lang="en-US" altLang="ko-KR" b="1" dirty="0">
                <a:latin typeface="+mn-ea"/>
              </a:rPr>
              <a:t>.</a:t>
            </a:r>
          </a:p>
          <a:p>
            <a:pPr lvl="1">
              <a:lnSpc>
                <a:spcPct val="150000"/>
              </a:lnSpc>
            </a:pPr>
            <a:endParaRPr lang="en-US" altLang="ko-KR" b="1" dirty="0"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9D13AE6-FF16-25D1-3FEA-A111C0FFAE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679" y="2699076"/>
            <a:ext cx="8644689" cy="91471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C296391-8B25-C6C0-EAA6-476249FB16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679" y="4084048"/>
            <a:ext cx="8644689" cy="1196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7194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6BFA08-693E-9E1C-AD65-2AB351C23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pPr>
              <a:lnSpc>
                <a:spcPct val="150000"/>
              </a:lnSpc>
            </a:pPr>
            <a:r>
              <a:rPr lang="en-US" altLang="ko-KR" sz="3200" b="1" dirty="0" err="1">
                <a:solidFill>
                  <a:srgbClr val="FF0000"/>
                </a:solidFill>
              </a:rPr>
              <a:t>ColabTurtlePlus</a:t>
            </a:r>
            <a:r>
              <a:rPr lang="en-US" altLang="ko-KR" sz="3200" b="1" dirty="0">
                <a:solidFill>
                  <a:srgbClr val="FF0000"/>
                </a:solidFill>
              </a:rPr>
              <a:t> </a:t>
            </a:r>
            <a:r>
              <a:rPr lang="ko-KR" altLang="en-US" sz="3200" b="1" dirty="0">
                <a:solidFill>
                  <a:srgbClr val="FF0000"/>
                </a:solidFill>
              </a:rPr>
              <a:t>모듈</a:t>
            </a:r>
            <a:endParaRPr lang="en-US" altLang="ko-KR" sz="3200" b="1" dirty="0">
              <a:solidFill>
                <a:srgbClr val="FF0000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DAA7089-7EEB-6D17-5659-73286D8FF7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b="1" dirty="0" err="1">
                <a:solidFill>
                  <a:srgbClr val="0432FF"/>
                </a:solidFill>
                <a:latin typeface="+mn-ea"/>
              </a:rPr>
              <a:t>ColabTurtlePlus</a:t>
            </a:r>
            <a:r>
              <a:rPr lang="en-US" altLang="ko-KR" b="1" dirty="0">
                <a:solidFill>
                  <a:srgbClr val="0432FF"/>
                </a:solidFill>
                <a:latin typeface="+mn-ea"/>
              </a:rPr>
              <a:t> </a:t>
            </a:r>
            <a:r>
              <a:rPr lang="ko-KR" altLang="en-US" b="1" dirty="0">
                <a:solidFill>
                  <a:srgbClr val="0432FF"/>
                </a:solidFill>
                <a:latin typeface="+mn-ea"/>
              </a:rPr>
              <a:t>예제</a:t>
            </a:r>
            <a:endParaRPr lang="en-US" altLang="ko-KR" b="1" dirty="0">
              <a:solidFill>
                <a:srgbClr val="0432FF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b="1" dirty="0">
                <a:latin typeface="+mn-ea"/>
              </a:rPr>
              <a:t>사용자가 </a:t>
            </a:r>
            <a:r>
              <a:rPr lang="en-US" altLang="ko-KR" b="1" dirty="0">
                <a:latin typeface="+mn-ea"/>
              </a:rPr>
              <a:t>N</a:t>
            </a:r>
            <a:r>
              <a:rPr lang="ko-KR" altLang="en-US" b="1" dirty="0">
                <a:latin typeface="+mn-ea"/>
              </a:rPr>
              <a:t>각형을 지정하면</a:t>
            </a:r>
            <a:r>
              <a:rPr lang="en-US" altLang="ko-KR" b="1" dirty="0">
                <a:latin typeface="+mn-ea"/>
              </a:rPr>
              <a:t>, </a:t>
            </a:r>
            <a:r>
              <a:rPr lang="ko-KR" altLang="en-US" b="1" dirty="0">
                <a:latin typeface="+mn-ea"/>
              </a:rPr>
              <a:t>객체가 해당 </a:t>
            </a:r>
            <a:r>
              <a:rPr lang="en-US" altLang="ko-KR" b="1" dirty="0">
                <a:latin typeface="+mn-ea"/>
              </a:rPr>
              <a:t>N</a:t>
            </a:r>
            <a:r>
              <a:rPr lang="ko-KR" altLang="en-US" b="1" dirty="0">
                <a:latin typeface="+mn-ea"/>
              </a:rPr>
              <a:t>각형을 그린다</a:t>
            </a:r>
            <a:r>
              <a:rPr lang="en-US" altLang="ko-KR" b="1" dirty="0">
                <a:latin typeface="+mn-ea"/>
              </a:rPr>
              <a:t>. </a:t>
            </a:r>
            <a:br>
              <a:rPr lang="en-US" altLang="ko-KR" b="1" dirty="0">
                <a:latin typeface="+mn-ea"/>
              </a:rPr>
            </a:br>
            <a:r>
              <a:rPr lang="ko-KR" altLang="en-US" b="1" dirty="0">
                <a:latin typeface="+mn-ea"/>
              </a:rPr>
              <a:t>이후에 </a:t>
            </a:r>
            <a:r>
              <a:rPr lang="en-US" altLang="ko-KR" b="1" dirty="0">
                <a:latin typeface="+mn-ea"/>
              </a:rPr>
              <a:t>N</a:t>
            </a:r>
            <a:r>
              <a:rPr lang="ko-KR" altLang="en-US" b="1" dirty="0">
                <a:latin typeface="+mn-ea"/>
              </a:rPr>
              <a:t>각형을 채우는 프로그램을 </a:t>
            </a:r>
            <a:r>
              <a:rPr lang="ko-KR" altLang="en-US" b="1" dirty="0" err="1">
                <a:latin typeface="+mn-ea"/>
              </a:rPr>
              <a:t>만드시오</a:t>
            </a:r>
            <a:endParaRPr lang="en-US" altLang="ko-KR" b="1" dirty="0">
              <a:latin typeface="+mn-ea"/>
            </a:endParaRPr>
          </a:p>
          <a:p>
            <a:pPr lvl="1">
              <a:lnSpc>
                <a:spcPct val="150000"/>
              </a:lnSpc>
            </a:pPr>
            <a:r>
              <a:rPr lang="en-US" altLang="ko-KR" b="1" dirty="0">
                <a:latin typeface="+mn-ea"/>
              </a:rPr>
              <a:t>1</a:t>
            </a:r>
            <a:r>
              <a:rPr lang="ko-KR" altLang="en-US" b="1" dirty="0">
                <a:latin typeface="+mn-ea"/>
              </a:rPr>
              <a:t>단계</a:t>
            </a:r>
            <a:r>
              <a:rPr lang="en-US" altLang="ko-KR" b="1" dirty="0">
                <a:latin typeface="+mn-ea"/>
              </a:rPr>
              <a:t>: </a:t>
            </a:r>
            <a:r>
              <a:rPr lang="en-US" altLang="ko-KR" b="1" dirty="0" err="1">
                <a:latin typeface="+mn-ea"/>
              </a:rPr>
              <a:t>ColabTurtlePlus</a:t>
            </a:r>
            <a:r>
              <a:rPr lang="en-US" altLang="ko-KR" b="1" dirty="0">
                <a:latin typeface="+mn-ea"/>
              </a:rPr>
              <a:t> </a:t>
            </a:r>
            <a:r>
              <a:rPr lang="ko-KR" altLang="en-US" b="1" dirty="0">
                <a:latin typeface="+mn-ea"/>
              </a:rPr>
              <a:t>모듈 다운로드 및 불러오기</a:t>
            </a:r>
            <a:endParaRPr lang="en-US" altLang="ko-KR" b="1" dirty="0">
              <a:latin typeface="+mn-ea"/>
            </a:endParaRPr>
          </a:p>
          <a:p>
            <a:pPr lvl="1">
              <a:lnSpc>
                <a:spcPct val="150000"/>
              </a:lnSpc>
            </a:pPr>
            <a:endParaRPr lang="en-US" altLang="ko-KR" b="1" dirty="0">
              <a:latin typeface="+mn-ea"/>
            </a:endParaRPr>
          </a:p>
          <a:p>
            <a:pPr lvl="1">
              <a:lnSpc>
                <a:spcPct val="150000"/>
              </a:lnSpc>
            </a:pPr>
            <a:endParaRPr lang="en-US" altLang="ko-KR" b="1" dirty="0">
              <a:latin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0582A22-0010-CD4A-9355-D7B52C92D0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679" y="3255312"/>
            <a:ext cx="8626642" cy="776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0111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6BFA08-693E-9E1C-AD65-2AB351C23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pPr>
              <a:lnSpc>
                <a:spcPct val="150000"/>
              </a:lnSpc>
            </a:pPr>
            <a:r>
              <a:rPr lang="en-US" altLang="ko-KR" sz="3200" b="1" dirty="0" err="1">
                <a:solidFill>
                  <a:srgbClr val="FF0000"/>
                </a:solidFill>
              </a:rPr>
              <a:t>ColabTurtlePlus</a:t>
            </a:r>
            <a:r>
              <a:rPr lang="en-US" altLang="ko-KR" sz="3200" b="1" dirty="0">
                <a:solidFill>
                  <a:srgbClr val="FF0000"/>
                </a:solidFill>
              </a:rPr>
              <a:t> </a:t>
            </a:r>
            <a:r>
              <a:rPr lang="ko-KR" altLang="en-US" sz="3200" b="1" dirty="0">
                <a:solidFill>
                  <a:srgbClr val="FF0000"/>
                </a:solidFill>
              </a:rPr>
              <a:t>모듈</a:t>
            </a:r>
            <a:endParaRPr lang="en-US" altLang="ko-KR" sz="3200" b="1" dirty="0">
              <a:solidFill>
                <a:srgbClr val="FF0000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DAA7089-7EEB-6D17-5659-73286D8FF7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b="1" dirty="0" err="1">
                <a:solidFill>
                  <a:srgbClr val="0432FF"/>
                </a:solidFill>
                <a:latin typeface="+mn-ea"/>
              </a:rPr>
              <a:t>ColabTurtlePlus</a:t>
            </a:r>
            <a:r>
              <a:rPr lang="en-US" altLang="ko-KR" b="1" dirty="0">
                <a:solidFill>
                  <a:srgbClr val="0432FF"/>
                </a:solidFill>
                <a:latin typeface="+mn-ea"/>
              </a:rPr>
              <a:t> </a:t>
            </a:r>
            <a:r>
              <a:rPr lang="ko-KR" altLang="en-US" b="1" dirty="0">
                <a:solidFill>
                  <a:srgbClr val="0432FF"/>
                </a:solidFill>
                <a:latin typeface="+mn-ea"/>
              </a:rPr>
              <a:t>예제</a:t>
            </a:r>
            <a:endParaRPr lang="en-US" altLang="ko-KR" b="1" dirty="0">
              <a:solidFill>
                <a:srgbClr val="0432FF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b="1" dirty="0">
                <a:latin typeface="+mn-ea"/>
              </a:rPr>
              <a:t>사용자가 </a:t>
            </a:r>
            <a:r>
              <a:rPr lang="en-US" altLang="ko-KR" b="1" dirty="0">
                <a:latin typeface="+mn-ea"/>
              </a:rPr>
              <a:t>N</a:t>
            </a:r>
            <a:r>
              <a:rPr lang="ko-KR" altLang="en-US" b="1" dirty="0">
                <a:latin typeface="+mn-ea"/>
              </a:rPr>
              <a:t>각형을 지정하면</a:t>
            </a:r>
            <a:r>
              <a:rPr lang="en-US" altLang="ko-KR" b="1" dirty="0">
                <a:latin typeface="+mn-ea"/>
              </a:rPr>
              <a:t>, </a:t>
            </a:r>
            <a:r>
              <a:rPr lang="ko-KR" altLang="en-US" b="1" dirty="0">
                <a:latin typeface="+mn-ea"/>
              </a:rPr>
              <a:t>객체가 해당 </a:t>
            </a:r>
            <a:r>
              <a:rPr lang="en-US" altLang="ko-KR" b="1" dirty="0">
                <a:latin typeface="+mn-ea"/>
              </a:rPr>
              <a:t>N</a:t>
            </a:r>
            <a:r>
              <a:rPr lang="ko-KR" altLang="en-US" b="1" dirty="0">
                <a:latin typeface="+mn-ea"/>
              </a:rPr>
              <a:t>각형을 그린다</a:t>
            </a:r>
            <a:r>
              <a:rPr lang="en-US" altLang="ko-KR" b="1" dirty="0">
                <a:latin typeface="+mn-ea"/>
              </a:rPr>
              <a:t>. </a:t>
            </a:r>
            <a:br>
              <a:rPr lang="en-US" altLang="ko-KR" b="1" dirty="0">
                <a:latin typeface="+mn-ea"/>
              </a:rPr>
            </a:br>
            <a:r>
              <a:rPr lang="ko-KR" altLang="en-US" b="1" dirty="0">
                <a:latin typeface="+mn-ea"/>
              </a:rPr>
              <a:t>이후에 </a:t>
            </a:r>
            <a:r>
              <a:rPr lang="en-US" altLang="ko-KR" b="1" dirty="0">
                <a:latin typeface="+mn-ea"/>
              </a:rPr>
              <a:t>N</a:t>
            </a:r>
            <a:r>
              <a:rPr lang="ko-KR" altLang="en-US" b="1" dirty="0">
                <a:latin typeface="+mn-ea"/>
              </a:rPr>
              <a:t>각형을 채우는 프로그램을 </a:t>
            </a:r>
            <a:r>
              <a:rPr lang="ko-KR" altLang="en-US" b="1" dirty="0" err="1">
                <a:latin typeface="+mn-ea"/>
              </a:rPr>
              <a:t>만드시오</a:t>
            </a:r>
            <a:endParaRPr lang="en-US" altLang="ko-KR" b="1" dirty="0">
              <a:latin typeface="+mn-ea"/>
            </a:endParaRPr>
          </a:p>
          <a:p>
            <a:pPr lvl="1">
              <a:lnSpc>
                <a:spcPct val="150000"/>
              </a:lnSpc>
            </a:pPr>
            <a:r>
              <a:rPr lang="en-US" altLang="ko-KR" b="1" dirty="0">
                <a:latin typeface="+mn-ea"/>
              </a:rPr>
              <a:t>2</a:t>
            </a:r>
            <a:r>
              <a:rPr lang="ko-KR" altLang="en-US" b="1" dirty="0">
                <a:latin typeface="+mn-ea"/>
              </a:rPr>
              <a:t>단계</a:t>
            </a:r>
            <a:r>
              <a:rPr lang="en-US" altLang="ko-KR" b="1" dirty="0">
                <a:latin typeface="+mn-ea"/>
              </a:rPr>
              <a:t>: </a:t>
            </a:r>
            <a:r>
              <a:rPr lang="ko-KR" altLang="en-US" b="1" dirty="0">
                <a:latin typeface="+mn-ea"/>
              </a:rPr>
              <a:t>객체가 움직일 공간</a:t>
            </a:r>
            <a:r>
              <a:rPr lang="en-US" altLang="ko-KR" b="1" dirty="0">
                <a:latin typeface="+mn-ea"/>
              </a:rPr>
              <a:t>(</a:t>
            </a:r>
            <a:r>
              <a:rPr lang="ko-KR" altLang="en-US" b="1" dirty="0">
                <a:latin typeface="+mn-ea"/>
              </a:rPr>
              <a:t>스크린</a:t>
            </a:r>
            <a:r>
              <a:rPr lang="en-US" altLang="ko-KR" b="1" dirty="0">
                <a:latin typeface="+mn-ea"/>
              </a:rPr>
              <a:t>) </a:t>
            </a:r>
            <a:r>
              <a:rPr lang="ko-KR" altLang="en-US" b="1" dirty="0">
                <a:latin typeface="+mn-ea"/>
              </a:rPr>
              <a:t>설정</a:t>
            </a:r>
            <a:endParaRPr lang="en-US" altLang="ko-KR" b="1" dirty="0">
              <a:latin typeface="+mn-ea"/>
            </a:endParaRPr>
          </a:p>
          <a:p>
            <a:pPr lvl="1">
              <a:lnSpc>
                <a:spcPct val="150000"/>
              </a:lnSpc>
            </a:pPr>
            <a:endParaRPr lang="en-US" altLang="ko-KR" b="1" dirty="0">
              <a:latin typeface="+mn-ea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84B2AD2-3B41-8A50-048A-62B07F152A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655" y="3255328"/>
            <a:ext cx="8644689" cy="3283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8983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6BFA08-693E-9E1C-AD65-2AB351C23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pPr>
              <a:lnSpc>
                <a:spcPct val="150000"/>
              </a:lnSpc>
            </a:pPr>
            <a:r>
              <a:rPr lang="en-US" altLang="ko-KR" sz="3200" b="1" dirty="0" err="1">
                <a:solidFill>
                  <a:srgbClr val="FF0000"/>
                </a:solidFill>
              </a:rPr>
              <a:t>ColabTurtlePlus</a:t>
            </a:r>
            <a:r>
              <a:rPr lang="en-US" altLang="ko-KR" sz="3200" b="1" dirty="0">
                <a:solidFill>
                  <a:srgbClr val="FF0000"/>
                </a:solidFill>
              </a:rPr>
              <a:t> </a:t>
            </a:r>
            <a:r>
              <a:rPr lang="ko-KR" altLang="en-US" sz="3200" b="1" dirty="0">
                <a:solidFill>
                  <a:srgbClr val="FF0000"/>
                </a:solidFill>
              </a:rPr>
              <a:t>모듈</a:t>
            </a:r>
            <a:endParaRPr lang="en-US" altLang="ko-KR" sz="3200" b="1" dirty="0">
              <a:solidFill>
                <a:srgbClr val="FF0000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DAA7089-7EEB-6D17-5659-73286D8FF7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b="1" dirty="0" err="1">
                <a:solidFill>
                  <a:srgbClr val="0432FF"/>
                </a:solidFill>
                <a:latin typeface="+mn-ea"/>
              </a:rPr>
              <a:t>ColabTurtlePlus</a:t>
            </a:r>
            <a:r>
              <a:rPr lang="en-US" altLang="ko-KR" b="1" dirty="0">
                <a:solidFill>
                  <a:srgbClr val="0432FF"/>
                </a:solidFill>
                <a:latin typeface="+mn-ea"/>
              </a:rPr>
              <a:t> </a:t>
            </a:r>
            <a:r>
              <a:rPr lang="ko-KR" altLang="en-US" b="1" dirty="0">
                <a:solidFill>
                  <a:srgbClr val="0432FF"/>
                </a:solidFill>
                <a:latin typeface="+mn-ea"/>
              </a:rPr>
              <a:t>예제</a:t>
            </a:r>
            <a:endParaRPr lang="en-US" altLang="ko-KR" b="1" dirty="0">
              <a:solidFill>
                <a:srgbClr val="0432FF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b="1" dirty="0">
                <a:latin typeface="+mn-ea"/>
              </a:rPr>
              <a:t>사용자가 </a:t>
            </a:r>
            <a:r>
              <a:rPr lang="en-US" altLang="ko-KR" b="1" dirty="0">
                <a:latin typeface="+mn-ea"/>
              </a:rPr>
              <a:t>N</a:t>
            </a:r>
            <a:r>
              <a:rPr lang="ko-KR" altLang="en-US" b="1" dirty="0">
                <a:latin typeface="+mn-ea"/>
              </a:rPr>
              <a:t>각형을 지정하면</a:t>
            </a:r>
            <a:r>
              <a:rPr lang="en-US" altLang="ko-KR" b="1" dirty="0">
                <a:latin typeface="+mn-ea"/>
              </a:rPr>
              <a:t>, </a:t>
            </a:r>
            <a:r>
              <a:rPr lang="ko-KR" altLang="en-US" b="1" dirty="0">
                <a:latin typeface="+mn-ea"/>
              </a:rPr>
              <a:t>객체가 해당 </a:t>
            </a:r>
            <a:r>
              <a:rPr lang="en-US" altLang="ko-KR" b="1" dirty="0">
                <a:latin typeface="+mn-ea"/>
              </a:rPr>
              <a:t>N</a:t>
            </a:r>
            <a:r>
              <a:rPr lang="ko-KR" altLang="en-US" b="1" dirty="0">
                <a:latin typeface="+mn-ea"/>
              </a:rPr>
              <a:t>각형을 그린다</a:t>
            </a:r>
            <a:r>
              <a:rPr lang="en-US" altLang="ko-KR" b="1" dirty="0">
                <a:latin typeface="+mn-ea"/>
              </a:rPr>
              <a:t>. </a:t>
            </a:r>
            <a:br>
              <a:rPr lang="en-US" altLang="ko-KR" b="1" dirty="0">
                <a:latin typeface="+mn-ea"/>
              </a:rPr>
            </a:br>
            <a:r>
              <a:rPr lang="ko-KR" altLang="en-US" b="1" dirty="0">
                <a:latin typeface="+mn-ea"/>
              </a:rPr>
              <a:t>이후에 </a:t>
            </a:r>
            <a:r>
              <a:rPr lang="en-US" altLang="ko-KR" b="1" dirty="0">
                <a:latin typeface="+mn-ea"/>
              </a:rPr>
              <a:t>N</a:t>
            </a:r>
            <a:r>
              <a:rPr lang="ko-KR" altLang="en-US" b="1" dirty="0">
                <a:latin typeface="+mn-ea"/>
              </a:rPr>
              <a:t>각형을 채우는 프로그램을 </a:t>
            </a:r>
            <a:r>
              <a:rPr lang="ko-KR" altLang="en-US" b="1" dirty="0" err="1">
                <a:latin typeface="+mn-ea"/>
              </a:rPr>
              <a:t>만드시오</a:t>
            </a:r>
            <a:endParaRPr lang="en-US" altLang="ko-KR" b="1" dirty="0">
              <a:latin typeface="+mn-ea"/>
            </a:endParaRPr>
          </a:p>
          <a:p>
            <a:pPr lvl="1">
              <a:lnSpc>
                <a:spcPct val="150000"/>
              </a:lnSpc>
            </a:pPr>
            <a:r>
              <a:rPr lang="en-US" altLang="ko-KR" b="1" dirty="0">
                <a:latin typeface="+mn-ea"/>
              </a:rPr>
              <a:t>3</a:t>
            </a:r>
            <a:r>
              <a:rPr lang="ko-KR" altLang="en-US" b="1" dirty="0">
                <a:latin typeface="+mn-ea"/>
              </a:rPr>
              <a:t>단계</a:t>
            </a:r>
            <a:r>
              <a:rPr lang="en-US" altLang="ko-KR" b="1" dirty="0">
                <a:latin typeface="+mn-ea"/>
              </a:rPr>
              <a:t>: N </a:t>
            </a:r>
            <a:r>
              <a:rPr lang="ko-KR" altLang="en-US" b="1" dirty="0">
                <a:latin typeface="+mn-ea"/>
              </a:rPr>
              <a:t>각형을 그리기 위한 </a:t>
            </a:r>
            <a:r>
              <a:rPr lang="en-US" altLang="ko-KR" b="1" dirty="0">
                <a:latin typeface="+mn-ea"/>
              </a:rPr>
              <a:t>N </a:t>
            </a:r>
            <a:r>
              <a:rPr lang="ko-KR" altLang="en-US" b="1" dirty="0">
                <a:latin typeface="+mn-ea"/>
              </a:rPr>
              <a:t>값 묻기</a:t>
            </a:r>
            <a:endParaRPr lang="en-US" altLang="ko-KR" b="1" dirty="0">
              <a:latin typeface="+mn-ea"/>
            </a:endParaRPr>
          </a:p>
          <a:p>
            <a:pPr lvl="1">
              <a:lnSpc>
                <a:spcPct val="150000"/>
              </a:lnSpc>
            </a:pPr>
            <a:endParaRPr lang="en-US" altLang="ko-KR" b="1" dirty="0">
              <a:latin typeface="+mn-ea"/>
            </a:endParaRPr>
          </a:p>
          <a:p>
            <a:pPr lvl="1">
              <a:lnSpc>
                <a:spcPct val="150000"/>
              </a:lnSpc>
            </a:pPr>
            <a:endParaRPr lang="en-US" altLang="ko-KR" b="1" dirty="0">
              <a:latin typeface="+mn-ea"/>
            </a:endParaRPr>
          </a:p>
          <a:p>
            <a:pPr lvl="1">
              <a:lnSpc>
                <a:spcPct val="150000"/>
              </a:lnSpc>
            </a:pPr>
            <a:r>
              <a:rPr lang="en-US" altLang="ko-KR" b="1" dirty="0">
                <a:latin typeface="+mn-ea"/>
              </a:rPr>
              <a:t>4</a:t>
            </a:r>
            <a:r>
              <a:rPr lang="ko-KR" altLang="en-US" b="1" dirty="0">
                <a:latin typeface="+mn-ea"/>
              </a:rPr>
              <a:t>단계</a:t>
            </a:r>
            <a:r>
              <a:rPr lang="en-US" altLang="ko-KR" b="1" dirty="0">
                <a:latin typeface="+mn-ea"/>
              </a:rPr>
              <a:t>: </a:t>
            </a:r>
            <a:r>
              <a:rPr lang="ko-KR" altLang="en-US" b="1" dirty="0">
                <a:latin typeface="+mn-ea"/>
              </a:rPr>
              <a:t>객체 생성 및 </a:t>
            </a:r>
            <a:r>
              <a:rPr lang="en-US" altLang="ko-KR" b="1" dirty="0">
                <a:latin typeface="+mn-ea"/>
              </a:rPr>
              <a:t>N</a:t>
            </a:r>
            <a:r>
              <a:rPr lang="ko-KR" altLang="en-US" b="1" dirty="0">
                <a:latin typeface="+mn-ea"/>
              </a:rPr>
              <a:t>각형 그리기</a:t>
            </a:r>
            <a:endParaRPr lang="en-US" altLang="ko-KR" b="1" dirty="0">
              <a:latin typeface="+mn-ea"/>
            </a:endParaRPr>
          </a:p>
          <a:p>
            <a:pPr lvl="1">
              <a:lnSpc>
                <a:spcPct val="150000"/>
              </a:lnSpc>
            </a:pPr>
            <a:endParaRPr lang="en-US" altLang="ko-KR" b="1" dirty="0"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CBA087C-F72C-AFBF-602A-F2C0F76C6A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679" y="3265851"/>
            <a:ext cx="8626642" cy="60977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D71BD28-C353-8B91-E0A8-13570201A5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2872" y="3029902"/>
            <a:ext cx="3609975" cy="357187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C5536C7-0CE2-2D50-8E3A-D68CFA4FE3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679" y="4527954"/>
            <a:ext cx="8644689" cy="933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258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6BFA08-693E-9E1C-AD65-2AB351C23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pPr>
              <a:lnSpc>
                <a:spcPct val="150000"/>
              </a:lnSpc>
            </a:pPr>
            <a:r>
              <a:rPr lang="en-US" altLang="ko-KR" sz="3200" b="1" dirty="0" err="1">
                <a:solidFill>
                  <a:srgbClr val="FF0000"/>
                </a:solidFill>
              </a:rPr>
              <a:t>ColabTurtlePlus</a:t>
            </a:r>
            <a:r>
              <a:rPr lang="en-US" altLang="ko-KR" sz="3200" b="1" dirty="0">
                <a:solidFill>
                  <a:srgbClr val="FF0000"/>
                </a:solidFill>
              </a:rPr>
              <a:t> </a:t>
            </a:r>
            <a:r>
              <a:rPr lang="ko-KR" altLang="en-US" sz="3200" b="1" dirty="0">
                <a:solidFill>
                  <a:srgbClr val="FF0000"/>
                </a:solidFill>
              </a:rPr>
              <a:t>모듈</a:t>
            </a:r>
            <a:endParaRPr lang="en-US" altLang="ko-KR" sz="3200" b="1" dirty="0">
              <a:solidFill>
                <a:srgbClr val="FF0000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DAA7089-7EEB-6D17-5659-73286D8FF7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b="1" dirty="0" err="1">
                <a:solidFill>
                  <a:srgbClr val="0432FF"/>
                </a:solidFill>
                <a:latin typeface="+mn-ea"/>
              </a:rPr>
              <a:t>ColabTurtlePlus</a:t>
            </a:r>
            <a:r>
              <a:rPr lang="en-US" altLang="ko-KR" b="1" dirty="0">
                <a:solidFill>
                  <a:srgbClr val="0432FF"/>
                </a:solidFill>
                <a:latin typeface="+mn-ea"/>
              </a:rPr>
              <a:t> </a:t>
            </a:r>
            <a:r>
              <a:rPr lang="ko-KR" altLang="en-US" b="1" dirty="0">
                <a:solidFill>
                  <a:srgbClr val="0432FF"/>
                </a:solidFill>
                <a:latin typeface="+mn-ea"/>
              </a:rPr>
              <a:t>예제</a:t>
            </a:r>
            <a:endParaRPr lang="en-US" altLang="ko-KR" b="1" dirty="0">
              <a:solidFill>
                <a:srgbClr val="0432FF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b="1" dirty="0">
                <a:latin typeface="+mn-ea"/>
              </a:rPr>
              <a:t>사용자가 </a:t>
            </a:r>
            <a:r>
              <a:rPr lang="en-US" altLang="ko-KR" b="1" dirty="0">
                <a:latin typeface="+mn-ea"/>
              </a:rPr>
              <a:t>N</a:t>
            </a:r>
            <a:r>
              <a:rPr lang="ko-KR" altLang="en-US" b="1" dirty="0">
                <a:latin typeface="+mn-ea"/>
              </a:rPr>
              <a:t>각형을 지정하면</a:t>
            </a:r>
            <a:r>
              <a:rPr lang="en-US" altLang="ko-KR" b="1" dirty="0">
                <a:latin typeface="+mn-ea"/>
              </a:rPr>
              <a:t>, </a:t>
            </a:r>
            <a:r>
              <a:rPr lang="ko-KR" altLang="en-US" b="1" dirty="0">
                <a:latin typeface="+mn-ea"/>
              </a:rPr>
              <a:t>객체가 해당 </a:t>
            </a:r>
            <a:r>
              <a:rPr lang="en-US" altLang="ko-KR" b="1" dirty="0">
                <a:latin typeface="+mn-ea"/>
              </a:rPr>
              <a:t>N</a:t>
            </a:r>
            <a:r>
              <a:rPr lang="ko-KR" altLang="en-US" b="1" dirty="0">
                <a:latin typeface="+mn-ea"/>
              </a:rPr>
              <a:t>각형을 그린다</a:t>
            </a:r>
            <a:r>
              <a:rPr lang="en-US" altLang="ko-KR" b="1" dirty="0">
                <a:latin typeface="+mn-ea"/>
              </a:rPr>
              <a:t>. </a:t>
            </a:r>
            <a:br>
              <a:rPr lang="en-US" altLang="ko-KR" b="1" dirty="0">
                <a:latin typeface="+mn-ea"/>
              </a:rPr>
            </a:br>
            <a:r>
              <a:rPr lang="ko-KR" altLang="en-US" b="1" dirty="0">
                <a:latin typeface="+mn-ea"/>
              </a:rPr>
              <a:t>이후에 </a:t>
            </a:r>
            <a:r>
              <a:rPr lang="en-US" altLang="ko-KR" b="1" dirty="0">
                <a:latin typeface="+mn-ea"/>
              </a:rPr>
              <a:t>N</a:t>
            </a:r>
            <a:r>
              <a:rPr lang="ko-KR" altLang="en-US" b="1" dirty="0">
                <a:latin typeface="+mn-ea"/>
              </a:rPr>
              <a:t>각형을 채우는 프로그램을 </a:t>
            </a:r>
            <a:r>
              <a:rPr lang="ko-KR" altLang="en-US" b="1" dirty="0" err="1">
                <a:latin typeface="+mn-ea"/>
              </a:rPr>
              <a:t>만드시오</a:t>
            </a:r>
            <a:endParaRPr lang="en-US" altLang="ko-KR" b="1" dirty="0">
              <a:latin typeface="+mn-ea"/>
            </a:endParaRPr>
          </a:p>
          <a:p>
            <a:pPr lvl="1">
              <a:lnSpc>
                <a:spcPct val="150000"/>
              </a:lnSpc>
            </a:pPr>
            <a:r>
              <a:rPr lang="en-US" altLang="ko-KR" b="1" dirty="0">
                <a:latin typeface="+mn-ea"/>
              </a:rPr>
              <a:t>5</a:t>
            </a:r>
            <a:r>
              <a:rPr lang="ko-KR" altLang="en-US" b="1" dirty="0">
                <a:latin typeface="+mn-ea"/>
              </a:rPr>
              <a:t>단계</a:t>
            </a:r>
            <a:r>
              <a:rPr lang="en-US" altLang="ko-KR" b="1" dirty="0">
                <a:latin typeface="+mn-ea"/>
              </a:rPr>
              <a:t>: N</a:t>
            </a:r>
            <a:r>
              <a:rPr lang="ko-KR" altLang="en-US" b="1" dirty="0">
                <a:latin typeface="+mn-ea"/>
              </a:rPr>
              <a:t>각형 채우기</a:t>
            </a:r>
            <a:endParaRPr lang="en-US" altLang="ko-KR" b="1" dirty="0">
              <a:latin typeface="+mn-ea"/>
            </a:endParaRPr>
          </a:p>
          <a:p>
            <a:pPr lvl="1">
              <a:lnSpc>
                <a:spcPct val="150000"/>
              </a:lnSpc>
            </a:pPr>
            <a:endParaRPr lang="en-US" altLang="ko-KR" b="1" dirty="0"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35C5B1E-2EE2-59E4-DA5F-FE03C1899D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679" y="3257686"/>
            <a:ext cx="8644689" cy="120279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722CE61-1831-17EF-F0B9-A1D0A2E1E9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4332" y="2879407"/>
            <a:ext cx="3533775" cy="3552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082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6BFA08-693E-9E1C-AD65-2AB351C23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ko-KR" altLang="en-US" b="1" dirty="0">
                <a:solidFill>
                  <a:srgbClr val="FF0000"/>
                </a:solidFill>
              </a:rPr>
              <a:t>스크래치 객체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DAA7089-7EEB-6D17-5659-73286D8FF7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rgbClr val="0432FF"/>
                </a:solidFill>
                <a:latin typeface="+mn-ea"/>
              </a:rPr>
              <a:t>스크래치</a:t>
            </a:r>
            <a:r>
              <a:rPr lang="en-US" altLang="ko-KR" b="1" dirty="0">
                <a:solidFill>
                  <a:srgbClr val="0432FF"/>
                </a:solidFill>
                <a:latin typeface="+mn-ea"/>
              </a:rPr>
              <a:t> </a:t>
            </a:r>
            <a:r>
              <a:rPr lang="ko-KR" altLang="en-US" b="1" dirty="0">
                <a:solidFill>
                  <a:srgbClr val="0432FF"/>
                </a:solidFill>
                <a:latin typeface="+mn-ea"/>
              </a:rPr>
              <a:t>객체 이동하는 방법</a:t>
            </a:r>
            <a:endParaRPr lang="en-US" altLang="ko-KR" b="1" dirty="0">
              <a:solidFill>
                <a:srgbClr val="0432FF"/>
              </a:solidFill>
              <a:latin typeface="+mn-ea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3F6D1B5-F454-F128-C666-55EA9D59B1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090" r="87432" b="19213"/>
          <a:stretch/>
        </p:blipFill>
        <p:spPr>
          <a:xfrm>
            <a:off x="258678" y="1736124"/>
            <a:ext cx="1409483" cy="430422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51085F5-5976-32D2-A63B-266130AC54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643" y="1931387"/>
            <a:ext cx="1514475" cy="52387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67DC70C-0E88-7DD5-6257-7D31A2174DB3}"/>
              </a:ext>
            </a:extLst>
          </p:cNvPr>
          <p:cNvSpPr txBox="1"/>
          <p:nvPr/>
        </p:nvSpPr>
        <p:spPr>
          <a:xfrm>
            <a:off x="3420118" y="2008658"/>
            <a:ext cx="5677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앞</a:t>
            </a:r>
            <a:r>
              <a:rPr lang="en-US" altLang="ko-KR" dirty="0"/>
              <a:t>(</a:t>
            </a:r>
            <a:r>
              <a:rPr lang="ko-KR" altLang="en-US" dirty="0"/>
              <a:t>양수</a:t>
            </a:r>
            <a:r>
              <a:rPr lang="en-US" altLang="ko-KR" dirty="0"/>
              <a:t>)/</a:t>
            </a:r>
            <a:r>
              <a:rPr lang="ko-KR" altLang="en-US" dirty="0"/>
              <a:t>뒤</a:t>
            </a:r>
            <a:r>
              <a:rPr lang="en-US" altLang="ko-KR" dirty="0"/>
              <a:t>(</a:t>
            </a:r>
            <a:r>
              <a:rPr lang="ko-KR" altLang="en-US" dirty="0"/>
              <a:t>음수</a:t>
            </a:r>
            <a:r>
              <a:rPr lang="en-US" altLang="ko-KR" dirty="0"/>
              <a:t>) </a:t>
            </a:r>
            <a:r>
              <a:rPr lang="ko-KR" altLang="en-US" dirty="0"/>
              <a:t>만큼 이동한다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02DECC60-87C0-1E80-2869-714E081184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5643" y="2548734"/>
            <a:ext cx="3997153" cy="3409675"/>
          </a:xfrm>
          <a:prstGeom prst="rect">
            <a:avLst/>
          </a:prstGeom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AAE69576-BD20-288F-F347-EDB4442F2AC0}"/>
              </a:ext>
            </a:extLst>
          </p:cNvPr>
          <p:cNvGrpSpPr/>
          <p:nvPr/>
        </p:nvGrpSpPr>
        <p:grpSpPr>
          <a:xfrm>
            <a:off x="3064476" y="4683168"/>
            <a:ext cx="2838320" cy="1357185"/>
            <a:chOff x="3064476" y="4683168"/>
            <a:chExt cx="2838320" cy="1357185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4E1AF05F-12E9-BA0B-088E-16CAB7545C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9558" t="61217"/>
            <a:stretch/>
          </p:blipFill>
          <p:spPr>
            <a:xfrm>
              <a:off x="3064476" y="4683168"/>
              <a:ext cx="2838320" cy="1357185"/>
            </a:xfrm>
            <a:prstGeom prst="rect">
              <a:avLst/>
            </a:prstGeom>
          </p:spPr>
        </p:pic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B68CFF3D-45A9-FD0A-7428-3C71C3D9DDB2}"/>
                </a:ext>
              </a:extLst>
            </p:cNvPr>
            <p:cNvSpPr/>
            <p:nvPr/>
          </p:nvSpPr>
          <p:spPr>
            <a:xfrm>
              <a:off x="4071551" y="4751173"/>
              <a:ext cx="1315995" cy="339811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13813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6BFA08-693E-9E1C-AD65-2AB351C23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ko-KR" altLang="en-US" b="1" dirty="0">
                <a:solidFill>
                  <a:srgbClr val="FF0000"/>
                </a:solidFill>
              </a:rPr>
              <a:t>스크래치 객체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DAA7089-7EEB-6D17-5659-73286D8FF7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rgbClr val="0432FF"/>
                </a:solidFill>
                <a:latin typeface="+mn-ea"/>
              </a:rPr>
              <a:t>스크래치</a:t>
            </a:r>
            <a:r>
              <a:rPr lang="en-US" altLang="ko-KR" b="1" dirty="0">
                <a:solidFill>
                  <a:srgbClr val="0432FF"/>
                </a:solidFill>
                <a:latin typeface="+mn-ea"/>
              </a:rPr>
              <a:t> </a:t>
            </a:r>
            <a:r>
              <a:rPr lang="ko-KR" altLang="en-US" b="1" dirty="0">
                <a:solidFill>
                  <a:srgbClr val="0432FF"/>
                </a:solidFill>
                <a:latin typeface="+mn-ea"/>
              </a:rPr>
              <a:t>객체 이동하는 방법</a:t>
            </a:r>
            <a:endParaRPr lang="en-US" altLang="ko-KR" b="1" dirty="0">
              <a:solidFill>
                <a:srgbClr val="0432FF"/>
              </a:solidFill>
              <a:latin typeface="+mn-ea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3F6D1B5-F454-F128-C666-55EA9D59B1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090" r="87432" b="19213"/>
          <a:stretch/>
        </p:blipFill>
        <p:spPr>
          <a:xfrm>
            <a:off x="258678" y="1736124"/>
            <a:ext cx="1409483" cy="430422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67DC70C-0E88-7DD5-6257-7D31A2174DB3}"/>
              </a:ext>
            </a:extLst>
          </p:cNvPr>
          <p:cNvSpPr txBox="1"/>
          <p:nvPr/>
        </p:nvSpPr>
        <p:spPr>
          <a:xfrm>
            <a:off x="3515368" y="2008658"/>
            <a:ext cx="5677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현재 방향을 기준으로 시계방향으로 회전한다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9B32999D-9ADF-F96C-C993-AAFFFC1827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643" y="2551337"/>
            <a:ext cx="4342757" cy="3545593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FFA0CAE5-92CD-AA05-1555-4FD66F62A2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5643" y="1934255"/>
            <a:ext cx="1689130" cy="518138"/>
          </a:xfrm>
          <a:prstGeom prst="rect">
            <a:avLst/>
          </a:prstGeom>
        </p:spPr>
      </p:pic>
      <p:grpSp>
        <p:nvGrpSpPr>
          <p:cNvPr id="31" name="그룹 30">
            <a:extLst>
              <a:ext uri="{FF2B5EF4-FFF2-40B4-BE49-F238E27FC236}">
                <a16:creationId xmlns:a16="http://schemas.microsoft.com/office/drawing/2014/main" id="{1009834C-1A35-AD52-BF07-6CDCDB2EE6D0}"/>
              </a:ext>
            </a:extLst>
          </p:cNvPr>
          <p:cNvGrpSpPr/>
          <p:nvPr/>
        </p:nvGrpSpPr>
        <p:grpSpPr>
          <a:xfrm>
            <a:off x="3315125" y="2551337"/>
            <a:ext cx="2933275" cy="3545593"/>
            <a:chOff x="3315125" y="2551337"/>
            <a:chExt cx="2933275" cy="3545593"/>
          </a:xfrm>
        </p:grpSpPr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C542E109-7666-A5E8-C1EF-2643432F9EC4}"/>
                </a:ext>
              </a:extLst>
            </p:cNvPr>
            <p:cNvGrpSpPr/>
            <p:nvPr/>
          </p:nvGrpSpPr>
          <p:grpSpPr>
            <a:xfrm>
              <a:off x="3315125" y="2551337"/>
              <a:ext cx="2933275" cy="3545593"/>
              <a:chOff x="3315125" y="2551337"/>
              <a:chExt cx="2933275" cy="3545593"/>
            </a:xfrm>
          </p:grpSpPr>
          <p:grpSp>
            <p:nvGrpSpPr>
              <p:cNvPr id="19" name="그룹 18">
                <a:extLst>
                  <a:ext uri="{FF2B5EF4-FFF2-40B4-BE49-F238E27FC236}">
                    <a16:creationId xmlns:a16="http://schemas.microsoft.com/office/drawing/2014/main" id="{5DE4219B-1D9A-C1A6-A366-BC347FB74AF6}"/>
                  </a:ext>
                </a:extLst>
              </p:cNvPr>
              <p:cNvGrpSpPr/>
              <p:nvPr/>
            </p:nvGrpSpPr>
            <p:grpSpPr>
              <a:xfrm>
                <a:off x="3315125" y="4763886"/>
                <a:ext cx="2933275" cy="1333044"/>
                <a:chOff x="2293938" y="4973053"/>
                <a:chExt cx="4659312" cy="2127250"/>
              </a:xfrm>
            </p:grpSpPr>
            <p:pic>
              <p:nvPicPr>
                <p:cNvPr id="12" name="그림 11">
                  <a:extLst>
                    <a:ext uri="{FF2B5EF4-FFF2-40B4-BE49-F238E27FC236}">
                      <a16:creationId xmlns:a16="http://schemas.microsoft.com/office/drawing/2014/main" id="{9BEA55AC-B315-B980-C0C6-F958D92F78A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47570" t="62528"/>
                <a:stretch/>
              </p:blipFill>
              <p:spPr>
                <a:xfrm>
                  <a:off x="2293938" y="4973053"/>
                  <a:ext cx="4659312" cy="2127250"/>
                </a:xfrm>
                <a:prstGeom prst="rect">
                  <a:avLst/>
                </a:prstGeom>
              </p:spPr>
            </p:pic>
            <p:sp>
              <p:nvSpPr>
                <p:cNvPr id="17" name="직사각형 16">
                  <a:extLst>
                    <a:ext uri="{FF2B5EF4-FFF2-40B4-BE49-F238E27FC236}">
                      <a16:creationId xmlns:a16="http://schemas.microsoft.com/office/drawing/2014/main" id="{265D076A-09E1-90BA-5F3C-72D0ADC1CD11}"/>
                    </a:ext>
                  </a:extLst>
                </p:cNvPr>
                <p:cNvSpPr/>
                <p:nvPr/>
              </p:nvSpPr>
              <p:spPr>
                <a:xfrm>
                  <a:off x="3860800" y="5061314"/>
                  <a:ext cx="2222499" cy="1208712"/>
                </a:xfrm>
                <a:prstGeom prst="rect">
                  <a:avLst/>
                </a:prstGeom>
                <a:noFill/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pic>
            <p:nvPicPr>
              <p:cNvPr id="28" name="그림 27">
                <a:extLst>
                  <a:ext uri="{FF2B5EF4-FFF2-40B4-BE49-F238E27FC236}">
                    <a16:creationId xmlns:a16="http://schemas.microsoft.com/office/drawing/2014/main" id="{83D26BA9-10F4-C56B-5401-7E53ADA8F7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315125" y="2551337"/>
                <a:ext cx="2933275" cy="2222810"/>
              </a:xfrm>
              <a:prstGeom prst="rect">
                <a:avLst/>
              </a:prstGeom>
            </p:spPr>
          </p:pic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88F6B817-8785-B32E-9403-9176D76EFCA6}"/>
                    </a:ext>
                  </a:extLst>
                </p:cNvPr>
                <p:cNvSpPr txBox="1"/>
                <p:nvPr/>
              </p:nvSpPr>
              <p:spPr>
                <a:xfrm>
                  <a:off x="3647432" y="4371307"/>
                  <a:ext cx="2527743" cy="34310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ad>
                          <m:radPr>
                            <m:degHide m:val="on"/>
                            <m:ctrlP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altLang="ko-KR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35</m:t>
                                </m:r>
                              </m:e>
                              <m:sup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35</m:t>
                                </m:r>
                              </m:e>
                              <m:sup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=49.5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≈50</m:t>
                        </m:r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88F6B817-8785-B32E-9403-9176D76EFCA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47432" y="4371307"/>
                  <a:ext cx="2527743" cy="343107"/>
                </a:xfrm>
                <a:prstGeom prst="rect">
                  <a:avLst/>
                </a:prstGeom>
                <a:blipFill>
                  <a:blip r:embed="rId7"/>
                  <a:stretch>
                    <a:fillRect r="-1687" b="-892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263115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6BFA08-693E-9E1C-AD65-2AB351C23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ko-KR" altLang="en-US" b="1" dirty="0">
                <a:solidFill>
                  <a:srgbClr val="FF0000"/>
                </a:solidFill>
              </a:rPr>
              <a:t>스크래치 객체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DAA7089-7EEB-6D17-5659-73286D8FF7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rgbClr val="0432FF"/>
                </a:solidFill>
                <a:latin typeface="+mn-ea"/>
              </a:rPr>
              <a:t>스크래치</a:t>
            </a:r>
            <a:r>
              <a:rPr lang="en-US" altLang="ko-KR" b="1" dirty="0">
                <a:solidFill>
                  <a:srgbClr val="0432FF"/>
                </a:solidFill>
                <a:latin typeface="+mn-ea"/>
              </a:rPr>
              <a:t> </a:t>
            </a:r>
            <a:r>
              <a:rPr lang="ko-KR" altLang="en-US" b="1" dirty="0">
                <a:solidFill>
                  <a:srgbClr val="0432FF"/>
                </a:solidFill>
                <a:latin typeface="+mn-ea"/>
              </a:rPr>
              <a:t>객체 이동하는 방법</a:t>
            </a:r>
            <a:endParaRPr lang="en-US" altLang="ko-KR" b="1" dirty="0">
              <a:solidFill>
                <a:srgbClr val="0432FF"/>
              </a:solidFill>
              <a:latin typeface="+mn-ea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3F6D1B5-F454-F128-C666-55EA9D59B1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090" r="87432" b="19213"/>
          <a:stretch/>
        </p:blipFill>
        <p:spPr>
          <a:xfrm>
            <a:off x="258678" y="1736124"/>
            <a:ext cx="1409483" cy="430422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85007BA-DAA3-B4D0-AB9D-C9D7548CCB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4837" y="2030412"/>
            <a:ext cx="2105025" cy="4857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3CDA431-4D2D-B93D-40CE-0EB8760DF7D4}"/>
              </a:ext>
            </a:extLst>
          </p:cNvPr>
          <p:cNvSpPr txBox="1"/>
          <p:nvPr/>
        </p:nvSpPr>
        <p:spPr>
          <a:xfrm>
            <a:off x="3979862" y="2088633"/>
            <a:ext cx="4510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임의의 위치</a:t>
            </a:r>
            <a:r>
              <a:rPr lang="ko-KR" altLang="en-US" dirty="0"/>
              <a:t>로 객체를 </a:t>
            </a:r>
            <a:r>
              <a:rPr lang="ko-KR" altLang="en-US" b="1" dirty="0">
                <a:solidFill>
                  <a:srgbClr val="FF0000"/>
                </a:solidFill>
              </a:rPr>
              <a:t>바로</a:t>
            </a:r>
            <a:r>
              <a:rPr lang="ko-KR" altLang="en-US" dirty="0"/>
              <a:t> 이동시킨다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DCA66B9E-6D86-D6D7-D73C-2BFBF01768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4837" y="2611195"/>
            <a:ext cx="4510088" cy="3440686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A20F0D27-E68B-7B18-6019-7DB84CEF918A}"/>
              </a:ext>
            </a:extLst>
          </p:cNvPr>
          <p:cNvGrpSpPr/>
          <p:nvPr/>
        </p:nvGrpSpPr>
        <p:grpSpPr>
          <a:xfrm>
            <a:off x="3517900" y="4787900"/>
            <a:ext cx="2867025" cy="1240287"/>
            <a:chOff x="3517900" y="4787900"/>
            <a:chExt cx="2867025" cy="1240287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39FB3584-E43E-629D-BAF4-67F570279A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5252" t="62556"/>
            <a:stretch/>
          </p:blipFill>
          <p:spPr>
            <a:xfrm>
              <a:off x="3517900" y="4787900"/>
              <a:ext cx="2867025" cy="1240287"/>
            </a:xfrm>
            <a:prstGeom prst="rect">
              <a:avLst/>
            </a:prstGeom>
          </p:spPr>
        </p:pic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6C5F07DB-E5A0-DDE4-6A7E-E6CDE320E825}"/>
                </a:ext>
              </a:extLst>
            </p:cNvPr>
            <p:cNvSpPr/>
            <p:nvPr/>
          </p:nvSpPr>
          <p:spPr>
            <a:xfrm>
              <a:off x="4470400" y="4857750"/>
              <a:ext cx="1371600" cy="292100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2100008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6BFA08-693E-9E1C-AD65-2AB351C23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ko-KR" altLang="en-US" b="1" dirty="0">
                <a:solidFill>
                  <a:srgbClr val="FF0000"/>
                </a:solidFill>
              </a:rPr>
              <a:t>스크래치 객체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DAA7089-7EEB-6D17-5659-73286D8FF7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rgbClr val="0432FF"/>
                </a:solidFill>
                <a:latin typeface="+mn-ea"/>
              </a:rPr>
              <a:t>스크래치</a:t>
            </a:r>
            <a:r>
              <a:rPr lang="en-US" altLang="ko-KR" b="1" dirty="0">
                <a:solidFill>
                  <a:srgbClr val="0432FF"/>
                </a:solidFill>
                <a:latin typeface="+mn-ea"/>
              </a:rPr>
              <a:t> </a:t>
            </a:r>
            <a:r>
              <a:rPr lang="ko-KR" altLang="en-US" b="1" dirty="0">
                <a:solidFill>
                  <a:srgbClr val="0432FF"/>
                </a:solidFill>
                <a:latin typeface="+mn-ea"/>
              </a:rPr>
              <a:t>객체 이동하는 방법</a:t>
            </a:r>
            <a:endParaRPr lang="en-US" altLang="ko-KR" b="1" dirty="0">
              <a:solidFill>
                <a:srgbClr val="0432FF"/>
              </a:solidFill>
              <a:latin typeface="+mn-ea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3F6D1B5-F454-F128-C666-55EA9D59B1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090" r="87432" b="19213"/>
          <a:stretch/>
        </p:blipFill>
        <p:spPr>
          <a:xfrm>
            <a:off x="258678" y="1736124"/>
            <a:ext cx="1409483" cy="430422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3CDA431-4D2D-B93D-40CE-0EB8760DF7D4}"/>
              </a:ext>
            </a:extLst>
          </p:cNvPr>
          <p:cNvSpPr txBox="1"/>
          <p:nvPr/>
        </p:nvSpPr>
        <p:spPr>
          <a:xfrm>
            <a:off x="3979862" y="2088633"/>
            <a:ext cx="4510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사용자가 지정한 위치</a:t>
            </a:r>
            <a:r>
              <a:rPr lang="ko-KR" altLang="en-US" dirty="0"/>
              <a:t>로 </a:t>
            </a:r>
            <a:r>
              <a:rPr lang="ko-KR" altLang="en-US" b="1" dirty="0">
                <a:solidFill>
                  <a:srgbClr val="FF0000"/>
                </a:solidFill>
              </a:rPr>
              <a:t>바로</a:t>
            </a:r>
            <a:r>
              <a:rPr lang="ko-KR" altLang="en-US" dirty="0"/>
              <a:t> 이동한다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A52EF28-2139-5391-63C0-77EDB08F1F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8174" y="2039936"/>
            <a:ext cx="1971675" cy="46672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1EF8433-6FBA-8E2E-0C90-B54B175F7F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5150" y="2596819"/>
            <a:ext cx="4289425" cy="344768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F2A9884-BAF0-E6A3-9EEE-16B4B6C0125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3912"/>
          <a:stretch/>
        </p:blipFill>
        <p:spPr>
          <a:xfrm>
            <a:off x="3272840" y="2600175"/>
            <a:ext cx="2851735" cy="3459228"/>
          </a:xfrm>
          <a:prstGeom prst="rect">
            <a:avLst/>
          </a:prstGeom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C8E7BDEC-DE18-6304-4235-B9ABA1584B99}"/>
              </a:ext>
            </a:extLst>
          </p:cNvPr>
          <p:cNvGrpSpPr/>
          <p:nvPr/>
        </p:nvGrpSpPr>
        <p:grpSpPr>
          <a:xfrm>
            <a:off x="1971090" y="3258038"/>
            <a:ext cx="3629610" cy="1898162"/>
            <a:chOff x="1971090" y="3258038"/>
            <a:chExt cx="3629610" cy="1898162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64370FC7-A050-E17D-445D-2A925DB687DC}"/>
                </a:ext>
              </a:extLst>
            </p:cNvPr>
            <p:cNvSpPr/>
            <p:nvPr/>
          </p:nvSpPr>
          <p:spPr>
            <a:xfrm>
              <a:off x="4260850" y="4864100"/>
              <a:ext cx="1339850" cy="292100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4B0D19B6-FA4B-7563-2C95-B9AF00B09B8F}"/>
                </a:ext>
              </a:extLst>
            </p:cNvPr>
            <p:cNvSpPr/>
            <p:nvPr/>
          </p:nvSpPr>
          <p:spPr>
            <a:xfrm>
              <a:off x="1971090" y="3258038"/>
              <a:ext cx="708610" cy="17096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3" name="직선 화살표 연결선 22">
              <a:extLst>
                <a:ext uri="{FF2B5EF4-FFF2-40B4-BE49-F238E27FC236}">
                  <a16:creationId xmlns:a16="http://schemas.microsoft.com/office/drawing/2014/main" id="{A695DDF6-3496-2878-756D-69343D8C2A3E}"/>
                </a:ext>
              </a:extLst>
            </p:cNvPr>
            <p:cNvCxnSpPr>
              <a:endCxn id="16" idx="1"/>
            </p:cNvCxnSpPr>
            <p:nvPr/>
          </p:nvCxnSpPr>
          <p:spPr>
            <a:xfrm>
              <a:off x="2692400" y="3365500"/>
              <a:ext cx="1568450" cy="16446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08287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6BFA08-693E-9E1C-AD65-2AB351C23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ko-KR" altLang="en-US" b="1" dirty="0">
                <a:solidFill>
                  <a:srgbClr val="FF0000"/>
                </a:solidFill>
              </a:rPr>
              <a:t>스크래치 객체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DAA7089-7EEB-6D17-5659-73286D8FF7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rgbClr val="0432FF"/>
                </a:solidFill>
                <a:latin typeface="+mn-ea"/>
              </a:rPr>
              <a:t>스크래치</a:t>
            </a:r>
            <a:r>
              <a:rPr lang="en-US" altLang="ko-KR" b="1" dirty="0">
                <a:solidFill>
                  <a:srgbClr val="0432FF"/>
                </a:solidFill>
                <a:latin typeface="+mn-ea"/>
              </a:rPr>
              <a:t> </a:t>
            </a:r>
            <a:r>
              <a:rPr lang="ko-KR" altLang="en-US" b="1" dirty="0">
                <a:solidFill>
                  <a:srgbClr val="0432FF"/>
                </a:solidFill>
                <a:latin typeface="+mn-ea"/>
              </a:rPr>
              <a:t>객체 이동하는 방법</a:t>
            </a:r>
            <a:endParaRPr lang="en-US" altLang="ko-KR" b="1" dirty="0">
              <a:solidFill>
                <a:srgbClr val="0432FF"/>
              </a:solidFill>
              <a:latin typeface="+mn-ea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3F6D1B5-F454-F128-C666-55EA9D59B1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090" r="87432" b="19213"/>
          <a:stretch/>
        </p:blipFill>
        <p:spPr>
          <a:xfrm>
            <a:off x="258678" y="1736124"/>
            <a:ext cx="1409483" cy="430422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3CDA431-4D2D-B93D-40CE-0EB8760DF7D4}"/>
              </a:ext>
            </a:extLst>
          </p:cNvPr>
          <p:cNvSpPr txBox="1"/>
          <p:nvPr/>
        </p:nvSpPr>
        <p:spPr>
          <a:xfrm>
            <a:off x="1835150" y="2237909"/>
            <a:ext cx="6313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임의의 위치</a:t>
            </a:r>
            <a:r>
              <a:rPr lang="ko-KR" altLang="en-US" dirty="0"/>
              <a:t>로 </a:t>
            </a:r>
            <a:r>
              <a:rPr lang="ko-KR" altLang="en-US" b="1" dirty="0">
                <a:solidFill>
                  <a:srgbClr val="FF0000"/>
                </a:solidFill>
              </a:rPr>
              <a:t>지정한 시간동안</a:t>
            </a:r>
            <a:r>
              <a:rPr lang="ko-KR" altLang="en-US" dirty="0"/>
              <a:t> 이동한다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015417F-8C2F-0DE7-1CD6-EE941F5E3B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5150" y="1736124"/>
            <a:ext cx="2638425" cy="50482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442FDE3-0795-6F03-8B8A-C7F8DDCC61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5150" y="2605739"/>
            <a:ext cx="4591050" cy="3434614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E261421B-2D0A-34F3-20BF-E213992BCD61}"/>
              </a:ext>
            </a:extLst>
          </p:cNvPr>
          <p:cNvGrpSpPr/>
          <p:nvPr/>
        </p:nvGrpSpPr>
        <p:grpSpPr>
          <a:xfrm>
            <a:off x="3541745" y="2616516"/>
            <a:ext cx="2884455" cy="3434614"/>
            <a:chOff x="3541745" y="2616516"/>
            <a:chExt cx="2884455" cy="3434614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2115BACA-76FF-78BD-CD6A-F35632B361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7881"/>
            <a:stretch/>
          </p:blipFill>
          <p:spPr>
            <a:xfrm>
              <a:off x="3541745" y="2616516"/>
              <a:ext cx="2884455" cy="3434614"/>
            </a:xfrm>
            <a:prstGeom prst="rect">
              <a:avLst/>
            </a:prstGeom>
          </p:spPr>
        </p:pic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668DEE-1458-6BEE-F728-E2341F781FFF}"/>
                </a:ext>
              </a:extLst>
            </p:cNvPr>
            <p:cNvSpPr/>
            <p:nvPr/>
          </p:nvSpPr>
          <p:spPr>
            <a:xfrm>
              <a:off x="4572000" y="4864100"/>
              <a:ext cx="1339850" cy="292100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041636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6BFA08-693E-9E1C-AD65-2AB351C23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ko-KR" altLang="en-US" b="1" dirty="0">
                <a:solidFill>
                  <a:srgbClr val="FF0000"/>
                </a:solidFill>
              </a:rPr>
              <a:t>스크래치 객체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DAA7089-7EEB-6D17-5659-73286D8FF7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rgbClr val="0432FF"/>
                </a:solidFill>
                <a:latin typeface="+mn-ea"/>
              </a:rPr>
              <a:t>스크래치</a:t>
            </a:r>
            <a:r>
              <a:rPr lang="en-US" altLang="ko-KR" b="1" dirty="0">
                <a:solidFill>
                  <a:srgbClr val="0432FF"/>
                </a:solidFill>
                <a:latin typeface="+mn-ea"/>
              </a:rPr>
              <a:t> </a:t>
            </a:r>
            <a:r>
              <a:rPr lang="ko-KR" altLang="en-US" b="1" dirty="0">
                <a:solidFill>
                  <a:srgbClr val="0432FF"/>
                </a:solidFill>
                <a:latin typeface="+mn-ea"/>
              </a:rPr>
              <a:t>객체 이동하는 방법</a:t>
            </a:r>
            <a:endParaRPr lang="en-US" altLang="ko-KR" b="1" dirty="0">
              <a:solidFill>
                <a:srgbClr val="0432FF"/>
              </a:solidFill>
              <a:latin typeface="+mn-ea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3F6D1B5-F454-F128-C666-55EA9D59B1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090" r="87432" b="19213"/>
          <a:stretch/>
        </p:blipFill>
        <p:spPr>
          <a:xfrm>
            <a:off x="258678" y="1736124"/>
            <a:ext cx="1409483" cy="430422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3CDA431-4D2D-B93D-40CE-0EB8760DF7D4}"/>
              </a:ext>
            </a:extLst>
          </p:cNvPr>
          <p:cNvSpPr txBox="1"/>
          <p:nvPr/>
        </p:nvSpPr>
        <p:spPr>
          <a:xfrm>
            <a:off x="1789906" y="2295431"/>
            <a:ext cx="5564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사용자가 지정한 위치</a:t>
            </a:r>
            <a:r>
              <a:rPr lang="ko-KR" altLang="en-US" dirty="0"/>
              <a:t>로 </a:t>
            </a:r>
            <a:r>
              <a:rPr lang="ko-KR" altLang="en-US" b="1" dirty="0">
                <a:solidFill>
                  <a:srgbClr val="FF0000"/>
                </a:solidFill>
              </a:rPr>
              <a:t>지정한 시간동안</a:t>
            </a:r>
            <a:r>
              <a:rPr lang="ko-KR" altLang="en-US" dirty="0"/>
              <a:t> 이동한다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DD8C000-84CA-B7A2-3FFE-E364A5C516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5150" y="1742981"/>
            <a:ext cx="2933700" cy="55245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C92E5D9-867A-C62F-8BD6-2785F0ED53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5150" y="2662877"/>
            <a:ext cx="4701080" cy="337747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AF6DFA71-C08F-52F2-8BE9-4012EBEECF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7864" y="2674287"/>
            <a:ext cx="2818366" cy="3366065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24DE3BC7-8398-BE59-46F9-A959E9A0C5C0}"/>
              </a:ext>
            </a:extLst>
          </p:cNvPr>
          <p:cNvGrpSpPr/>
          <p:nvPr/>
        </p:nvGrpSpPr>
        <p:grpSpPr>
          <a:xfrm>
            <a:off x="2479295" y="3462426"/>
            <a:ext cx="3544060" cy="1717993"/>
            <a:chOff x="2056640" y="3438207"/>
            <a:chExt cx="3544060" cy="1717993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B2D302D8-A6D8-2406-A24A-25330D9BE956}"/>
                </a:ext>
              </a:extLst>
            </p:cNvPr>
            <p:cNvSpPr/>
            <p:nvPr/>
          </p:nvSpPr>
          <p:spPr>
            <a:xfrm>
              <a:off x="4260850" y="4864100"/>
              <a:ext cx="1339850" cy="292100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AEF9387C-842D-D313-C5CA-6BCFB3702ADE}"/>
                </a:ext>
              </a:extLst>
            </p:cNvPr>
            <p:cNvSpPr/>
            <p:nvPr/>
          </p:nvSpPr>
          <p:spPr>
            <a:xfrm>
              <a:off x="2056640" y="3438207"/>
              <a:ext cx="644191" cy="206864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22" name="직선 화살표 연결선 21">
              <a:extLst>
                <a:ext uri="{FF2B5EF4-FFF2-40B4-BE49-F238E27FC236}">
                  <a16:creationId xmlns:a16="http://schemas.microsoft.com/office/drawing/2014/main" id="{F104D5A0-5689-375E-28C0-708FB283413B}"/>
                </a:ext>
              </a:extLst>
            </p:cNvPr>
            <p:cNvCxnSpPr>
              <a:cxnSpLocks/>
              <a:stCxn id="20" idx="3"/>
              <a:endCxn id="19" idx="1"/>
            </p:cNvCxnSpPr>
            <p:nvPr/>
          </p:nvCxnSpPr>
          <p:spPr>
            <a:xfrm>
              <a:off x="2700831" y="3541639"/>
              <a:ext cx="1560019" cy="146851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57780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6BFA08-693E-9E1C-AD65-2AB351C23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ko-KR" altLang="en-US" b="1" dirty="0">
                <a:solidFill>
                  <a:srgbClr val="FF0000"/>
                </a:solidFill>
              </a:rPr>
              <a:t>스크래치 객체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DAA7089-7EEB-6D17-5659-73286D8FF7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rgbClr val="0432FF"/>
                </a:solidFill>
                <a:latin typeface="+mn-ea"/>
              </a:rPr>
              <a:t>스크래치</a:t>
            </a:r>
            <a:r>
              <a:rPr lang="en-US" altLang="ko-KR" b="1" dirty="0">
                <a:solidFill>
                  <a:srgbClr val="0432FF"/>
                </a:solidFill>
                <a:latin typeface="+mn-ea"/>
              </a:rPr>
              <a:t> </a:t>
            </a:r>
            <a:r>
              <a:rPr lang="ko-KR" altLang="en-US" b="1" dirty="0">
                <a:solidFill>
                  <a:srgbClr val="0432FF"/>
                </a:solidFill>
                <a:latin typeface="+mn-ea"/>
              </a:rPr>
              <a:t>객체 이동하는 방법</a:t>
            </a:r>
            <a:endParaRPr lang="en-US" altLang="ko-KR" b="1" dirty="0">
              <a:solidFill>
                <a:srgbClr val="0432FF"/>
              </a:solidFill>
              <a:latin typeface="+mn-ea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3F6D1B5-F454-F128-C666-55EA9D59B1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090" r="87432" b="19213"/>
          <a:stretch/>
        </p:blipFill>
        <p:spPr>
          <a:xfrm>
            <a:off x="258678" y="1736124"/>
            <a:ext cx="1409483" cy="4304229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5F88F3D2-6C6E-8FE1-E67E-8C7E0B9889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5150" y="1736124"/>
            <a:ext cx="1179270" cy="128647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5F11892-F178-1502-9F26-9045918D65C8}"/>
              </a:ext>
            </a:extLst>
          </p:cNvPr>
          <p:cNvSpPr txBox="1"/>
          <p:nvPr/>
        </p:nvSpPr>
        <p:spPr>
          <a:xfrm>
            <a:off x="3014420" y="1828800"/>
            <a:ext cx="4878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사용자가 지정한 방향</a:t>
            </a:r>
            <a:r>
              <a:rPr lang="ko-KR" altLang="en-US" dirty="0"/>
              <a:t>으로 객체를 회전시킨다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0CDF481-56A5-2249-66D5-3B4B484ACC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4201" y="2329591"/>
            <a:ext cx="4184649" cy="3668481"/>
          </a:xfrm>
          <a:prstGeom prst="rect">
            <a:avLst/>
          </a:prstGeom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EB99230C-4585-D80F-8383-823FC18DFAEF}"/>
              </a:ext>
            </a:extLst>
          </p:cNvPr>
          <p:cNvGrpSpPr/>
          <p:nvPr/>
        </p:nvGrpSpPr>
        <p:grpSpPr>
          <a:xfrm>
            <a:off x="6210300" y="2906531"/>
            <a:ext cx="2511054" cy="2535419"/>
            <a:chOff x="6210300" y="2906531"/>
            <a:chExt cx="2511054" cy="2535419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BA72E3F4-1BCB-300C-01B6-E8DED6C3AFB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64004" y="2906531"/>
              <a:ext cx="1657350" cy="25146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F6FB3D43-5CD7-B255-3F6E-9174F597B9FD}"/>
                </a:ext>
              </a:extLst>
            </p:cNvPr>
            <p:cNvSpPr/>
            <p:nvPr/>
          </p:nvSpPr>
          <p:spPr>
            <a:xfrm>
              <a:off x="6210300" y="5048250"/>
              <a:ext cx="552450" cy="3937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15" name="직선 화살표 연결선 14">
              <a:extLst>
                <a:ext uri="{FF2B5EF4-FFF2-40B4-BE49-F238E27FC236}">
                  <a16:creationId xmlns:a16="http://schemas.microsoft.com/office/drawing/2014/main" id="{29D23656-9D91-1CAC-3326-C373C826C22B}"/>
                </a:ext>
              </a:extLst>
            </p:cNvPr>
            <p:cNvCxnSpPr>
              <a:endCxn id="9" idx="1"/>
            </p:cNvCxnSpPr>
            <p:nvPr/>
          </p:nvCxnSpPr>
          <p:spPr>
            <a:xfrm flipV="1">
              <a:off x="6496050" y="4163831"/>
              <a:ext cx="567954" cy="88441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1D36BABD-C704-9A20-3E5E-50DFF2EB9894}"/>
              </a:ext>
            </a:extLst>
          </p:cNvPr>
          <p:cNvGrpSpPr/>
          <p:nvPr/>
        </p:nvGrpSpPr>
        <p:grpSpPr>
          <a:xfrm>
            <a:off x="1835150" y="1758526"/>
            <a:ext cx="5772150" cy="533874"/>
            <a:chOff x="1835150" y="6144557"/>
            <a:chExt cx="5772150" cy="533874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661F0D2-14A9-0D15-6BF0-6A708AF567E9}"/>
                </a:ext>
              </a:extLst>
            </p:cNvPr>
            <p:cNvSpPr/>
            <p:nvPr/>
          </p:nvSpPr>
          <p:spPr>
            <a:xfrm>
              <a:off x="1835150" y="6144557"/>
              <a:ext cx="5772150" cy="5338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188838F4-D111-6F3E-651E-91C6DCC16B6B}"/>
                </a:ext>
              </a:extLst>
            </p:cNvPr>
            <p:cNvGrpSpPr/>
            <p:nvPr/>
          </p:nvGrpSpPr>
          <p:grpSpPr>
            <a:xfrm>
              <a:off x="1835150" y="6157257"/>
              <a:ext cx="5755154" cy="514350"/>
              <a:chOff x="1835150" y="1858781"/>
              <a:chExt cx="5755154" cy="514350"/>
            </a:xfrm>
            <a:solidFill>
              <a:schemeClr val="bg1"/>
            </a:solidFill>
          </p:grpSpPr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140AA2D-81A5-B3B0-DEA6-83D4C08FBA61}"/>
                  </a:ext>
                </a:extLst>
              </p:cNvPr>
              <p:cNvSpPr txBox="1"/>
              <p:nvPr/>
            </p:nvSpPr>
            <p:spPr>
              <a:xfrm>
                <a:off x="3635375" y="1918590"/>
                <a:ext cx="3954929" cy="3693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ko-KR" altLang="en-US" dirty="0"/>
                  <a:t>마우스 포인터가 있는 곳을 바라본다</a:t>
                </a:r>
                <a:r>
                  <a:rPr lang="en-US" altLang="ko-KR" dirty="0"/>
                  <a:t>.</a:t>
                </a:r>
                <a:endParaRPr lang="ko-KR" altLang="en-US" dirty="0"/>
              </a:p>
            </p:txBody>
          </p:sp>
          <p:pic>
            <p:nvPicPr>
              <p:cNvPr id="26" name="그림 25">
                <a:extLst>
                  <a:ext uri="{FF2B5EF4-FFF2-40B4-BE49-F238E27FC236}">
                    <a16:creationId xmlns:a16="http://schemas.microsoft.com/office/drawing/2014/main" id="{CB3AE0FD-B544-405C-239F-EDCFD46FD4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835150" y="1858781"/>
                <a:ext cx="1800225" cy="514350"/>
              </a:xfrm>
              <a:prstGeom prst="rect">
                <a:avLst/>
              </a:prstGeom>
              <a:grpFill/>
              <a:ln>
                <a:noFill/>
              </a:ln>
            </p:spPr>
          </p:pic>
        </p:grpSp>
      </p:grpSp>
    </p:spTree>
    <p:extLst>
      <p:ext uri="{BB962C8B-B14F-4D97-AF65-F5344CB8AC3E}">
        <p14:creationId xmlns:p14="http://schemas.microsoft.com/office/powerpoint/2010/main" val="2759096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갤러리">
  <a:themeElements>
    <a:clrScheme name="갤러리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갤러리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갤러리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8549</TotalTime>
  <Words>773</Words>
  <Application>Microsoft Office PowerPoint</Application>
  <PresentationFormat>화면 슬라이드 쇼(4:3)</PresentationFormat>
  <Paragraphs>131</Paragraphs>
  <Slides>28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4" baseType="lpstr">
      <vt:lpstr>맑은 고딕</vt:lpstr>
      <vt:lpstr>Arial</vt:lpstr>
      <vt:lpstr>Cambria Math</vt:lpstr>
      <vt:lpstr>Gill Sans MT</vt:lpstr>
      <vt:lpstr>Wingdings</vt:lpstr>
      <vt:lpstr>갤러리</vt:lpstr>
      <vt:lpstr>12. Turtle 모듈 소개</vt:lpstr>
      <vt:lpstr>개요</vt:lpstr>
      <vt:lpstr>스크래치 객체</vt:lpstr>
      <vt:lpstr>스크래치 객체</vt:lpstr>
      <vt:lpstr>스크래치 객체</vt:lpstr>
      <vt:lpstr>스크래치 객체</vt:lpstr>
      <vt:lpstr>스크래치 객체</vt:lpstr>
      <vt:lpstr>스크래치 객체</vt:lpstr>
      <vt:lpstr>스크래치 객체</vt:lpstr>
      <vt:lpstr>스크래치 객체</vt:lpstr>
      <vt:lpstr>스크래치 객체</vt:lpstr>
      <vt:lpstr>스크래치 객체</vt:lpstr>
      <vt:lpstr>스크래치 객체</vt:lpstr>
      <vt:lpstr>스크래치 배경 바꾸는 방법</vt:lpstr>
      <vt:lpstr>스크래치 배경 바꾸는 방법</vt:lpstr>
      <vt:lpstr>ColabTurtlePlus 모듈</vt:lpstr>
      <vt:lpstr>ColabTurtlePlus 모듈</vt:lpstr>
      <vt:lpstr>ColabTurtlePlus 모듈</vt:lpstr>
      <vt:lpstr>ColabTurtlePlus 모듈</vt:lpstr>
      <vt:lpstr>ColabTurtlePlus 모듈</vt:lpstr>
      <vt:lpstr>ColabTurtlePlus 모듈</vt:lpstr>
      <vt:lpstr>ColabTurtlePlus 모듈</vt:lpstr>
      <vt:lpstr>ColabTurtlePlus 모듈</vt:lpstr>
      <vt:lpstr>ColabTurtlePlus 모듈</vt:lpstr>
      <vt:lpstr>ColabTurtlePlus 모듈</vt:lpstr>
      <vt:lpstr>ColabTurtlePlus 모듈</vt:lpstr>
      <vt:lpstr>ColabTurtlePlus 모듈</vt:lpstr>
      <vt:lpstr>ColabTurtlePlus 모듈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 1. 컴퓨터 프로그래밍</dc:title>
  <dc:creator>심규성</dc:creator>
  <cp:lastModifiedBy>심규성</cp:lastModifiedBy>
  <cp:revision>615</cp:revision>
  <dcterms:created xsi:type="dcterms:W3CDTF">2023-01-11T09:27:42Z</dcterms:created>
  <dcterms:modified xsi:type="dcterms:W3CDTF">2024-05-15T05:42:02Z</dcterms:modified>
</cp:coreProperties>
</file>